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2"/>
  </p:notesMasterIdLst>
  <p:sldIdLst>
    <p:sldId id="343" r:id="rId2"/>
    <p:sldId id="344" r:id="rId3"/>
    <p:sldId id="419" r:id="rId4"/>
    <p:sldId id="379" r:id="rId5"/>
    <p:sldId id="396" r:id="rId6"/>
    <p:sldId id="398" r:id="rId7"/>
    <p:sldId id="259" r:id="rId8"/>
    <p:sldId id="380" r:id="rId9"/>
    <p:sldId id="411" r:id="rId10"/>
    <p:sldId id="412" r:id="rId11"/>
    <p:sldId id="413" r:id="rId12"/>
    <p:sldId id="415" r:id="rId13"/>
    <p:sldId id="414" r:id="rId14"/>
    <p:sldId id="416" r:id="rId15"/>
    <p:sldId id="422" r:id="rId16"/>
    <p:sldId id="417" r:id="rId17"/>
    <p:sldId id="399" r:id="rId18"/>
    <p:sldId id="400" r:id="rId19"/>
    <p:sldId id="404" r:id="rId20"/>
    <p:sldId id="403" r:id="rId21"/>
    <p:sldId id="405" r:id="rId22"/>
    <p:sldId id="406" r:id="rId23"/>
    <p:sldId id="420" r:id="rId24"/>
    <p:sldId id="421" r:id="rId25"/>
    <p:sldId id="373" r:id="rId26"/>
    <p:sldId id="324" r:id="rId27"/>
    <p:sldId id="335" r:id="rId28"/>
    <p:sldId id="364" r:id="rId29"/>
    <p:sldId id="377" r:id="rId30"/>
    <p:sldId id="331" r:id="rId31"/>
    <p:sldId id="349" r:id="rId32"/>
    <p:sldId id="384" r:id="rId33"/>
    <p:sldId id="333" r:id="rId34"/>
    <p:sldId id="332" r:id="rId35"/>
    <p:sldId id="374" r:id="rId36"/>
    <p:sldId id="325" r:id="rId37"/>
    <p:sldId id="330" r:id="rId38"/>
    <p:sldId id="387" r:id="rId39"/>
    <p:sldId id="390" r:id="rId40"/>
    <p:sldId id="327" r:id="rId41"/>
    <p:sldId id="338" r:id="rId42"/>
    <p:sldId id="357" r:id="rId43"/>
    <p:sldId id="388" r:id="rId44"/>
    <p:sldId id="389" r:id="rId45"/>
    <p:sldId id="328" r:id="rId46"/>
    <p:sldId id="336" r:id="rId47"/>
    <p:sldId id="354" r:id="rId48"/>
    <p:sldId id="423" r:id="rId49"/>
    <p:sldId id="424" r:id="rId50"/>
    <p:sldId id="378" r:id="rId51"/>
  </p:sldIdLst>
  <p:sldSz cx="9144000" cy="5143500" type="screen16x9"/>
  <p:notesSz cx="6858000" cy="9144000"/>
  <p:embeddedFontLst>
    <p:embeddedFont>
      <p:font typeface="Calibri" panose="020F0502020204030204" pitchFamily="34" charset="0"/>
      <p:regular r:id="rId53"/>
      <p:bold r:id="rId54"/>
      <p:italic r:id="rId55"/>
      <p:boldItalic r:id="rId56"/>
    </p:embeddedFont>
    <p:embeddedFont>
      <p:font typeface="Nunito Sans" pitchFamily="2" charset="0"/>
      <p:regular r:id="rId57"/>
      <p:bold r:id="rId58"/>
      <p:italic r:id="rId59"/>
      <p:boldItalic r:id="rId60"/>
    </p:embeddedFont>
    <p:embeddedFont>
      <p:font typeface="Roboto Slab" pitchFamily="2" charset="0"/>
      <p:regular r:id="rId61"/>
      <p:bold r:id="rId62"/>
    </p:embeddedFont>
    <p:embeddedFont>
      <p:font typeface="Source Sans Pro" panose="020B0503030403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BDE3F3"/>
    <a:srgbClr val="83C3DC"/>
    <a:srgbClr val="85C6DC"/>
    <a:srgbClr val="E7ECEE"/>
    <a:srgbClr val="D6DE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A445BD-BB84-4237-982C-F0F3766F07CF}" v="35" dt="2023-03-23T06:21:44.011"/>
  </p1510:revLst>
</p1510:revInfo>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87006" autoAdjust="0"/>
  </p:normalViewPr>
  <p:slideViewPr>
    <p:cSldViewPr snapToGrid="0">
      <p:cViewPr varScale="1">
        <p:scale>
          <a:sx n="110" d="100"/>
          <a:sy n="110" d="100"/>
        </p:scale>
        <p:origin x="424"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en-US" dirty="0"/>
              <a:t>1. </a:t>
            </a:r>
            <a:r>
              <a:rPr lang="en-US" dirty="0" err="1"/>
              <a:t>Smthg</a:t>
            </a:r>
            <a:r>
              <a:rPr lang="en-US" dirty="0"/>
              <a:t> clarify happy to be interrupted or </a:t>
            </a:r>
            <a:r>
              <a:rPr lang="en-US" dirty="0" err="1"/>
              <a:t>smthg</a:t>
            </a:r>
            <a:r>
              <a:rPr lang="en-US" dirty="0"/>
              <a:t> to add</a:t>
            </a:r>
          </a:p>
          <a:p>
            <a:pPr marL="0" lvl="0" indent="0" algn="l" rtl="0">
              <a:spcBef>
                <a:spcPts val="0"/>
              </a:spcBef>
              <a:spcAft>
                <a:spcPts val="0"/>
              </a:spcAft>
              <a:buFontTx/>
              <a:buNone/>
            </a:pPr>
            <a:r>
              <a:rPr lang="en-US" dirty="0"/>
              <a:t>2. Thanks Griffin</a:t>
            </a:r>
          </a:p>
          <a:p>
            <a:pPr marL="0" lvl="0" indent="0" algn="l" rtl="0">
              <a:spcBef>
                <a:spcPts val="0"/>
              </a:spcBef>
              <a:spcAft>
                <a:spcPts val="0"/>
              </a:spcAft>
              <a:buFontTx/>
              <a:buNone/>
            </a:pPr>
            <a:r>
              <a:rPr lang="en-US" dirty="0"/>
              <a:t>3. Thanks to Eelisa Water for choosing me</a:t>
            </a:r>
            <a:endParaRPr dirty="0"/>
          </a:p>
        </p:txBody>
      </p:sp>
    </p:spTree>
    <p:extLst>
      <p:ext uri="{BB962C8B-B14F-4D97-AF65-F5344CB8AC3E}">
        <p14:creationId xmlns:p14="http://schemas.microsoft.com/office/powerpoint/2010/main" val="1464622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Betweenness is probably the most informative value in SNA</a:t>
            </a:r>
            <a:endParaRPr dirty="0"/>
          </a:p>
        </p:txBody>
      </p:sp>
    </p:spTree>
    <p:extLst>
      <p:ext uri="{BB962C8B-B14F-4D97-AF65-F5344CB8AC3E}">
        <p14:creationId xmlns:p14="http://schemas.microsoft.com/office/powerpoint/2010/main" val="2849595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 discrete value</a:t>
            </a:r>
            <a:endParaRPr dirty="0"/>
          </a:p>
        </p:txBody>
      </p:sp>
    </p:spTree>
    <p:extLst>
      <p:ext uri="{BB962C8B-B14F-4D97-AF65-F5344CB8AC3E}">
        <p14:creationId xmlns:p14="http://schemas.microsoft.com/office/powerpoint/2010/main" val="322623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504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When a community of equals face different challenges, it should happen that different people contribute differently at different times.</a:t>
            </a:r>
            <a:endParaRPr dirty="0"/>
          </a:p>
        </p:txBody>
      </p:sp>
    </p:spTree>
    <p:extLst>
      <p:ext uri="{BB962C8B-B14F-4D97-AF65-F5344CB8AC3E}">
        <p14:creationId xmlns:p14="http://schemas.microsoft.com/office/powerpoint/2010/main" val="377731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Explain later, but to early introduce you think the bee as the optimal role to collaborate </a:t>
            </a:r>
            <a:endParaRPr dirty="0"/>
          </a:p>
        </p:txBody>
      </p:sp>
    </p:spTree>
    <p:extLst>
      <p:ext uri="{BB962C8B-B14F-4D97-AF65-F5344CB8AC3E}">
        <p14:creationId xmlns:p14="http://schemas.microsoft.com/office/powerpoint/2010/main" val="3633536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63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794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The advice is mainly not for you as you are doing the best, but it is nice that you hear</a:t>
            </a:r>
            <a:endParaRPr dirty="0"/>
          </a:p>
        </p:txBody>
      </p:sp>
    </p:spTree>
    <p:extLst>
      <p:ext uri="{BB962C8B-B14F-4D97-AF65-F5344CB8AC3E}">
        <p14:creationId xmlns:p14="http://schemas.microsoft.com/office/powerpoint/2010/main" val="1275082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many people have very few connections, this seems like a problem</a:t>
            </a:r>
            <a:endParaRPr dirty="0"/>
          </a:p>
        </p:txBody>
      </p:sp>
    </p:spTree>
    <p:extLst>
      <p:ext uri="{BB962C8B-B14F-4D97-AF65-F5344CB8AC3E}">
        <p14:creationId xmlns:p14="http://schemas.microsoft.com/office/powerpoint/2010/main" val="3182593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70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 will give you a minute to think about your perspective of Eelisa Water, this exercise is useful to be able to contrast later</a:t>
            </a:r>
          </a:p>
          <a:p>
            <a:pPr marL="171450" lvl="0" indent="-171450" algn="l" rtl="0">
              <a:spcBef>
                <a:spcPts val="0"/>
              </a:spcBef>
              <a:spcAft>
                <a:spcPts val="0"/>
              </a:spcAft>
              <a:buFontTx/>
              <a:buChar char="-"/>
            </a:pPr>
            <a:r>
              <a:rPr lang="en-US" dirty="0"/>
              <a:t>Think what are your expectations about the study</a:t>
            </a:r>
          </a:p>
          <a:p>
            <a:pPr marL="171450" lvl="0" indent="-171450" algn="l" rtl="0">
              <a:spcBef>
                <a:spcPts val="0"/>
              </a:spcBef>
              <a:spcAft>
                <a:spcPts val="0"/>
              </a:spcAft>
              <a:buFontTx/>
              <a:buChar char="-"/>
            </a:pPr>
            <a:r>
              <a:rPr lang="en-US" dirty="0"/>
              <a:t>How many metrics could be measured?</a:t>
            </a:r>
          </a:p>
          <a:p>
            <a:pPr marL="171450" lvl="0" indent="-171450" algn="l" rtl="0">
              <a:spcBef>
                <a:spcPts val="0"/>
              </a:spcBef>
              <a:spcAft>
                <a:spcPts val="0"/>
              </a:spcAft>
              <a:buFontTx/>
              <a:buChar char="-"/>
            </a:pPr>
            <a:r>
              <a:rPr lang="en-US" dirty="0"/>
              <a:t>How are they going to be presented? Will the graphics be repetitive? Will you be able to easily understand them?</a:t>
            </a:r>
          </a:p>
          <a:p>
            <a:pPr marL="171450" lvl="0" indent="-171450" algn="l" rtl="0">
              <a:spcBef>
                <a:spcPts val="0"/>
              </a:spcBef>
              <a:spcAft>
                <a:spcPts val="0"/>
              </a:spcAft>
              <a:buFontTx/>
              <a:buChar char="-"/>
            </a:pPr>
            <a:r>
              <a:rPr lang="en-US" dirty="0"/>
              <a:t>Think about the insights, are they going to match with your perspective?</a:t>
            </a:r>
          </a:p>
        </p:txBody>
      </p:sp>
    </p:spTree>
    <p:extLst>
      <p:ext uri="{BB962C8B-B14F-4D97-AF65-F5344CB8AC3E}">
        <p14:creationId xmlns:p14="http://schemas.microsoft.com/office/powerpoint/2010/main" val="886387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033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204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effectLst/>
                <a:latin typeface="Arial" panose="020B0604020202020204" pitchFamily="34" charset="0"/>
              </a:rPr>
              <a:t>Indicates positivity and negativity of communication</a:t>
            </a:r>
            <a:endParaRPr lang="en-US" b="0" i="0" dirty="0">
              <a:solidFill>
                <a:srgbClr val="333333"/>
              </a:solidFill>
              <a:effectLst/>
              <a:latin typeface="Calibri" panose="020F0502020204030204" pitchFamily="34" charset="0"/>
            </a:endParaRPr>
          </a:p>
          <a:p>
            <a:pPr marL="228600" lvl="0" indent="-228600" algn="l" rtl="0">
              <a:spcBef>
                <a:spcPts val="0"/>
              </a:spcBef>
              <a:spcAft>
                <a:spcPts val="0"/>
              </a:spcAft>
              <a:buAutoNum type="arabicPeriod"/>
            </a:pPr>
            <a:r>
              <a:rPr lang="en-US" b="0" i="0" dirty="0">
                <a:solidFill>
                  <a:srgbClr val="333333"/>
                </a:solidFill>
                <a:effectLst/>
                <a:latin typeface="Calibri" panose="020F0502020204030204" pitchFamily="34" charset="0"/>
              </a:rPr>
              <a:t>Being nice is nice, being honest is better</a:t>
            </a:r>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4138493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611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 the most inspiring words, not new concepts introduced</a:t>
            </a:r>
            <a:endParaRPr dirty="0"/>
          </a:p>
        </p:txBody>
      </p:sp>
    </p:spTree>
    <p:extLst>
      <p:ext uri="{BB962C8B-B14F-4D97-AF65-F5344CB8AC3E}">
        <p14:creationId xmlns:p14="http://schemas.microsoft.com/office/powerpoint/2010/main" val="673988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75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Try to guess where you are, not a surprise you 3 are central nodes in the network</a:t>
            </a:r>
          </a:p>
        </p:txBody>
      </p:sp>
    </p:spTree>
    <p:extLst>
      <p:ext uri="{BB962C8B-B14F-4D97-AF65-F5344CB8AC3E}">
        <p14:creationId xmlns:p14="http://schemas.microsoft.com/office/powerpoint/2010/main" val="2613345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Edges are the connections between nodes</a:t>
            </a:r>
          </a:p>
          <a:p>
            <a:pPr marL="228600" lvl="0" indent="-228600" algn="l" rtl="0">
              <a:spcBef>
                <a:spcPts val="0"/>
              </a:spcBef>
              <a:spcAft>
                <a:spcPts val="0"/>
              </a:spcAft>
              <a:buAutoNum type="arabicPeriod"/>
            </a:pPr>
            <a:r>
              <a:rPr lang="en-US" dirty="0"/>
              <a:t>It seems later April there is an increase</a:t>
            </a:r>
            <a:endParaRPr dirty="0"/>
          </a:p>
        </p:txBody>
      </p:sp>
    </p:spTree>
    <p:extLst>
      <p:ext uri="{BB962C8B-B14F-4D97-AF65-F5344CB8AC3E}">
        <p14:creationId xmlns:p14="http://schemas.microsoft.com/office/powerpoint/2010/main" val="2943095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025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9750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Don’t be scared for all the pages | instead of grouping all the information together I</a:t>
            </a:r>
          </a:p>
          <a:p>
            <a:pPr marL="0" lvl="0" indent="0" algn="l" rtl="0">
              <a:spcBef>
                <a:spcPts val="0"/>
              </a:spcBef>
              <a:spcAft>
                <a:spcPts val="0"/>
              </a:spcAft>
              <a:buNone/>
            </a:pPr>
            <a:r>
              <a:rPr lang="en-US" dirty="0"/>
              <a:t>wanted to separate the ideas into different slides | more dynamic | you’ll notice I won't dwell too much on many | are self-explanatory</a:t>
            </a:r>
          </a:p>
          <a:p>
            <a:pPr marL="0" lvl="0" indent="0" algn="l" rtl="0">
              <a:spcBef>
                <a:spcPts val="0"/>
              </a:spcBef>
              <a:spcAft>
                <a:spcPts val="0"/>
              </a:spcAft>
              <a:buNone/>
            </a:pPr>
            <a:r>
              <a:rPr lang="en-US" dirty="0"/>
              <a:t>2 parts, second one is more technical and useful to further comprehend the 1</a:t>
            </a:r>
            <a:r>
              <a:rPr lang="en-US" baseline="30000" dirty="0"/>
              <a:t>st</a:t>
            </a:r>
            <a:endParaRPr lang="en-US" dirty="0"/>
          </a:p>
          <a:p>
            <a:pPr marL="0" lvl="0" indent="0" algn="l" rtl="0">
              <a:spcBef>
                <a:spcPts val="0"/>
              </a:spcBef>
              <a:spcAft>
                <a:spcPts val="0"/>
              </a:spcAft>
              <a:buNone/>
            </a:pPr>
            <a:r>
              <a:rPr lang="en-US" dirty="0"/>
              <a:t>30min</a:t>
            </a:r>
            <a:endParaRPr dirty="0"/>
          </a:p>
        </p:txBody>
      </p:sp>
    </p:spTree>
    <p:extLst>
      <p:ext uri="{BB962C8B-B14F-4D97-AF65-F5344CB8AC3E}">
        <p14:creationId xmlns:p14="http://schemas.microsoft.com/office/powerpoint/2010/main" val="780241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From -1 to 1</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deflected mainly to the left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6499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134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Calculation: </a:t>
            </a:r>
            <a:r>
              <a:rPr lang="en-US" dirty="0">
                <a:effectLst/>
                <a:latin typeface="Arial" panose="020B0604020202020204" pitchFamily="34" charset="0"/>
              </a:rPr>
              <a:t>Likelihood to be on the shortest path between any two actors</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From -1 to 1</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US" dirty="0"/>
              <a:t>One of the most important metrics</a:t>
            </a:r>
          </a:p>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2691156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457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074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684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Explain emotion is not a discrete value, </a:t>
            </a:r>
            <a:endParaRPr dirty="0"/>
          </a:p>
        </p:txBody>
      </p:sp>
    </p:spTree>
    <p:extLst>
      <p:ext uri="{BB962C8B-B14F-4D97-AF65-F5344CB8AC3E}">
        <p14:creationId xmlns:p14="http://schemas.microsoft.com/office/powerpoint/2010/main" val="654005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2717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a:t>
            </a:r>
            <a:endParaRPr dirty="0"/>
          </a:p>
        </p:txBody>
      </p:sp>
    </p:spTree>
    <p:extLst>
      <p:ext uri="{BB962C8B-B14F-4D97-AF65-F5344CB8AC3E}">
        <p14:creationId xmlns:p14="http://schemas.microsoft.com/office/powerpoint/2010/main" val="1782896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kind of simplification should not be used to exclusive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clasification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,these categories are useful for understanding the general characteristics of a person.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Spiritualists: provide spiritual guidance | priests, pastors, yoga teachers all fit this archetype.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Nerds: engineers and scientists, always obsessed with the creation of new objects, passionate about technology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Fatherlanders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their great impulse is to defend their land, politicians, soldiers, and policemen.</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Treehuggers protest to the (over)use of technology, wanting to protect nature to create amore sustainable style of living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473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4533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277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376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5271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a:t>
            </a:r>
            <a:endParaRPr dirty="0"/>
          </a:p>
        </p:txBody>
      </p:sp>
    </p:spTree>
    <p:extLst>
      <p:ext uri="{BB962C8B-B14F-4D97-AF65-F5344CB8AC3E}">
        <p14:creationId xmlns:p14="http://schemas.microsoft.com/office/powerpoint/2010/main" val="3525728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Ants: close minded | things will be always the same | win or lose | not intrinsically bad just scared</a:t>
            </a:r>
          </a:p>
          <a:p>
            <a:pPr marL="228600" lvl="0" indent="-228600" algn="l" rtl="0">
              <a:spcBef>
                <a:spcPts val="0"/>
              </a:spcBef>
              <a:spcAft>
                <a:spcPts val="0"/>
              </a:spcAft>
              <a:buAutoNum type="arabicPeriod"/>
            </a:pPr>
            <a:r>
              <a:rPr lang="en-US" dirty="0"/>
              <a:t>Leeches: Power no matter what | they drain your energy | no altruistic morals | jungle</a:t>
            </a:r>
          </a:p>
          <a:p>
            <a:pPr marL="0" lvl="0" indent="0" algn="l" rtl="0">
              <a:spcBef>
                <a:spcPts val="0"/>
              </a:spcBef>
              <a:spcAft>
                <a:spcPts val="0"/>
              </a:spcAft>
              <a:buNone/>
            </a:pPr>
            <a:r>
              <a:rPr lang="en-US" dirty="0"/>
              <a:t>3. Desirable flow | Win </a:t>
            </a:r>
            <a:r>
              <a:rPr lang="en-US" dirty="0" err="1"/>
              <a:t>win</a:t>
            </a:r>
            <a:r>
              <a:rPr lang="en-US" dirty="0"/>
              <a:t> situations | not scare of </a:t>
            </a:r>
            <a:r>
              <a:rPr lang="en-US" dirty="0" err="1"/>
              <a:t>givin</a:t>
            </a:r>
            <a:r>
              <a:rPr lang="en-US" dirty="0"/>
              <a:t> | pure moral purpose | they tend to think collectively beehive | bring honey</a:t>
            </a:r>
            <a:endParaRPr dirty="0"/>
          </a:p>
        </p:txBody>
      </p:sp>
    </p:spTree>
    <p:extLst>
      <p:ext uri="{BB962C8B-B14F-4D97-AF65-F5344CB8AC3E}">
        <p14:creationId xmlns:p14="http://schemas.microsoft.com/office/powerpoint/2010/main" val="2342424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4618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1389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602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[-1,1]</a:t>
            </a:r>
            <a:endParaRPr dirty="0"/>
          </a:p>
        </p:txBody>
      </p:sp>
    </p:spTree>
    <p:extLst>
      <p:ext uri="{BB962C8B-B14F-4D97-AF65-F5344CB8AC3E}">
        <p14:creationId xmlns:p14="http://schemas.microsoft.com/office/powerpoint/2010/main" val="3747486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351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Alberto Garrido &amp; Sonia Rayo, community entities</a:t>
            </a:r>
          </a:p>
          <a:p>
            <a:pPr marL="0" lvl="0" indent="0" algn="l" rtl="0">
              <a:spcBef>
                <a:spcPts val="0"/>
              </a:spcBef>
              <a:spcAft>
                <a:spcPts val="0"/>
              </a:spcAft>
              <a:buNone/>
            </a:pPr>
            <a:r>
              <a:rPr lang="en-US" dirty="0"/>
              <a:t>Explain how network works, proximity, node and edge (the more messages they send, the closer they are) (central nodes are closer to everyone than everyone else)</a:t>
            </a:r>
          </a:p>
        </p:txBody>
      </p:sp>
    </p:spTree>
    <p:extLst>
      <p:ext uri="{BB962C8B-B14F-4D97-AF65-F5344CB8AC3E}">
        <p14:creationId xmlns:p14="http://schemas.microsoft.com/office/powerpoint/2010/main" val="1241168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did you think of the study? Do the results match what you had in mind?</a:t>
            </a:r>
            <a:endParaRPr dirty="0"/>
          </a:p>
        </p:txBody>
      </p:sp>
    </p:spTree>
    <p:extLst>
      <p:ext uri="{BB962C8B-B14F-4D97-AF65-F5344CB8AC3E}">
        <p14:creationId xmlns:p14="http://schemas.microsoft.com/office/powerpoint/2010/main" val="254816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9808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Visual effects</a:t>
            </a:r>
          </a:p>
          <a:p>
            <a:pPr marL="228600" lvl="0" indent="-228600" algn="l" rtl="0">
              <a:spcBef>
                <a:spcPts val="0"/>
              </a:spcBef>
              <a:spcAft>
                <a:spcPts val="0"/>
              </a:spcAft>
              <a:buAutoNum type="arabicPeriod"/>
            </a:pPr>
            <a:r>
              <a:rPr lang="en-US" dirty="0"/>
              <a:t>We think we know exactly who we are, but think how that image is biased by our own perceptions, it could be different from what others see or the analysis shows</a:t>
            </a:r>
          </a:p>
          <a:p>
            <a:pPr marL="228600" lvl="0" indent="-228600" algn="l" rtl="0">
              <a:spcBef>
                <a:spcPts val="0"/>
              </a:spcBef>
              <a:spcAft>
                <a:spcPts val="0"/>
              </a:spcAft>
              <a:buAutoNum type="arabicPeriod"/>
            </a:pPr>
            <a:r>
              <a:rPr lang="en-US" dirty="0"/>
              <a:t>Performance will be higher if you know how to communicate, and you are going to feel happier</a:t>
            </a:r>
          </a:p>
          <a:p>
            <a:pPr marL="228600" lvl="0" indent="-228600" algn="l" rtl="0">
              <a:spcBef>
                <a:spcPts val="0"/>
              </a:spcBef>
              <a:spcAft>
                <a:spcPts val="0"/>
              </a:spcAft>
              <a:buAutoNum type="arabicPeriod"/>
            </a:pPr>
            <a:r>
              <a:rPr lang="en-US" dirty="0"/>
              <a:t>It is hard but, sometimes you need to admit your weaknesses to become your best version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2440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Explain histogram: how much of each value</a:t>
            </a:r>
          </a:p>
          <a:p>
            <a:pPr marL="0" lvl="0" indent="0" algn="l" rtl="0">
              <a:spcBef>
                <a:spcPts val="0"/>
              </a:spcBef>
              <a:spcAft>
                <a:spcPts val="0"/>
              </a:spcAft>
              <a:buNone/>
            </a:pPr>
            <a:r>
              <a:rPr lang="en-US" b="0" i="0" dirty="0">
                <a:solidFill>
                  <a:srgbClr val="333333"/>
                </a:solidFill>
                <a:effectLst/>
                <a:latin typeface="Courier New" panose="02070309020205020404" pitchFamily="49" charset="0"/>
              </a:rPr>
              <a:t>2</a:t>
            </a:r>
            <a:r>
              <a:rPr lang="en-US" dirty="0">
                <a:effectLst/>
                <a:latin typeface="Arial" panose="020B0604020202020204" pitchFamily="34" charset="0"/>
              </a:rPr>
              <a:t>. Ego nudges: Average number of follow-ups that the sender needs to send to receive a response from the receiver, so the lower the better because it means you respond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0832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‹Nº›</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9.jpe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4.xml"/><Relationship Id="rId7" Type="http://schemas.openxmlformats.org/officeDocument/2006/relationships/slide" Target="slide29.xml"/><Relationship Id="rId12" Type="http://schemas.openxmlformats.org/officeDocument/2006/relationships/slide" Target="slide4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slide" Target="slide43.xml"/><Relationship Id="rId5" Type="http://schemas.openxmlformats.org/officeDocument/2006/relationships/slide" Target="slide17.xml"/><Relationship Id="rId10" Type="http://schemas.openxmlformats.org/officeDocument/2006/relationships/slide" Target="slide38.xml"/><Relationship Id="rId4" Type="http://schemas.openxmlformats.org/officeDocument/2006/relationships/slide" Target="slide8.xml"/><Relationship Id="rId9" Type="http://schemas.openxmlformats.org/officeDocument/2006/relationships/slide" Target="slide35.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2.jpg"/><Relationship Id="rId7"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hyperlink" Target="https://www.linkedin.com/in/alvaro-francisco-gil/" TargetMode="External"/><Relationship Id="rId4" Type="http://schemas.openxmlformats.org/officeDocument/2006/relationships/image" Target="../media/image83.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254925" y="1384528"/>
            <a:ext cx="8634149"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E</a:t>
            </a:r>
            <a:r>
              <a:rPr lang="en-GB" sz="4800" dirty="0"/>
              <a:t>e</a:t>
            </a:r>
            <a:r>
              <a:rPr lang="en" sz="4800" dirty="0"/>
              <a:t>lisa Water Study</a:t>
            </a:r>
            <a:endParaRPr sz="4800" dirty="0"/>
          </a:p>
        </p:txBody>
      </p:sp>
      <p:sp>
        <p:nvSpPr>
          <p:cNvPr id="7" name="Google Shape;98;p15">
            <a:extLst>
              <a:ext uri="{FF2B5EF4-FFF2-40B4-BE49-F238E27FC236}">
                <a16:creationId xmlns:a16="http://schemas.microsoft.com/office/drawing/2014/main" id="{9942520C-C2C1-F241-FF27-AF3D2A64745B}"/>
              </a:ext>
            </a:extLst>
          </p:cNvPr>
          <p:cNvSpPr txBox="1">
            <a:spLocks/>
          </p:cNvSpPr>
          <p:nvPr/>
        </p:nvSpPr>
        <p:spPr>
          <a:xfrm>
            <a:off x="2174673" y="2336993"/>
            <a:ext cx="4438778" cy="14312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bg2"/>
                </a:solidFill>
                <a:latin typeface="Source Sans Pro" panose="020B0503030403020204" pitchFamily="34" charset="0"/>
                <a:ea typeface="Source Sans Pro" panose="020B0503030403020204" pitchFamily="34" charset="0"/>
              </a:rPr>
              <a:t>Measuring and Improving </a:t>
            </a:r>
            <a:r>
              <a:rPr lang="en-US" sz="2000" b="1" dirty="0">
                <a:solidFill>
                  <a:schemeClr val="bg2"/>
                </a:solidFill>
                <a:latin typeface="Source Sans Pro" panose="020B0503030403020204" pitchFamily="34" charset="0"/>
                <a:ea typeface="Source Sans Pro" panose="020B0503030403020204" pitchFamily="34" charset="0"/>
              </a:rPr>
              <a:t>Awareness</a:t>
            </a:r>
            <a:r>
              <a:rPr lang="en-US" sz="2000" dirty="0">
                <a:solidFill>
                  <a:schemeClr val="bg2"/>
                </a:solidFill>
                <a:latin typeface="Source Sans Pro" panose="020B0503030403020204" pitchFamily="34" charset="0"/>
                <a:ea typeface="Source Sans Pro" panose="020B0503030403020204" pitchFamily="34" charset="0"/>
              </a:rPr>
              <a:t> and </a:t>
            </a:r>
            <a:r>
              <a:rPr lang="en-US" sz="2000" b="1" dirty="0">
                <a:solidFill>
                  <a:schemeClr val="bg2"/>
                </a:solidFill>
                <a:latin typeface="Source Sans Pro" panose="020B0503030403020204" pitchFamily="34" charset="0"/>
                <a:ea typeface="Source Sans Pro" panose="020B0503030403020204" pitchFamily="34" charset="0"/>
              </a:rPr>
              <a:t>Collaboration</a:t>
            </a:r>
            <a:r>
              <a:rPr lang="en-US" sz="2000" dirty="0">
                <a:solidFill>
                  <a:schemeClr val="bg2"/>
                </a:solidFill>
                <a:latin typeface="Source Sans Pro" panose="020B0503030403020204" pitchFamily="34" charset="0"/>
                <a:ea typeface="Source Sans Pro" panose="020B0503030403020204" pitchFamily="34" charset="0"/>
              </a:rPr>
              <a:t> among EELISA Community members using</a:t>
            </a:r>
          </a:p>
          <a:p>
            <a:pPr algn="ctr"/>
            <a:r>
              <a:rPr lang="en-US" sz="2000" b="1" dirty="0">
                <a:solidFill>
                  <a:schemeClr val="bg2"/>
                </a:solidFill>
                <a:latin typeface="Source Sans Pro" panose="020B0503030403020204" pitchFamily="34" charset="0"/>
                <a:ea typeface="Source Sans Pro" panose="020B0503030403020204" pitchFamily="34" charset="0"/>
              </a:rPr>
              <a:t>S</a:t>
            </a:r>
            <a:r>
              <a:rPr lang="en-US" sz="2000" dirty="0">
                <a:solidFill>
                  <a:schemeClr val="bg2"/>
                </a:solidFill>
                <a:latin typeface="Source Sans Pro" panose="020B0503030403020204" pitchFamily="34" charset="0"/>
                <a:ea typeface="Source Sans Pro" panose="020B0503030403020204" pitchFamily="34" charset="0"/>
              </a:rPr>
              <a:t>ocial </a:t>
            </a:r>
            <a:r>
              <a:rPr lang="en-US" sz="2000" b="1" dirty="0">
                <a:solidFill>
                  <a:schemeClr val="bg2"/>
                </a:solidFill>
                <a:latin typeface="Source Sans Pro" panose="020B0503030403020204" pitchFamily="34" charset="0"/>
                <a:ea typeface="Source Sans Pro" panose="020B0503030403020204" pitchFamily="34" charset="0"/>
              </a:rPr>
              <a:t>N</a:t>
            </a:r>
            <a:r>
              <a:rPr lang="en-US" sz="2000" dirty="0">
                <a:solidFill>
                  <a:schemeClr val="bg2"/>
                </a:solidFill>
                <a:latin typeface="Source Sans Pro" panose="020B0503030403020204" pitchFamily="34" charset="0"/>
                <a:ea typeface="Source Sans Pro" panose="020B0503030403020204" pitchFamily="34" charset="0"/>
              </a:rPr>
              <a:t>etwork </a:t>
            </a:r>
            <a:r>
              <a:rPr lang="en-US" sz="2000" b="1" dirty="0">
                <a:solidFill>
                  <a:schemeClr val="bg2"/>
                </a:solidFill>
                <a:latin typeface="Source Sans Pro" panose="020B0503030403020204" pitchFamily="34" charset="0"/>
                <a:ea typeface="Source Sans Pro" panose="020B0503030403020204" pitchFamily="34" charset="0"/>
              </a:rPr>
              <a:t>A</a:t>
            </a:r>
            <a:r>
              <a:rPr lang="en-US" sz="2000" dirty="0">
                <a:solidFill>
                  <a:schemeClr val="bg2"/>
                </a:solidFill>
                <a:latin typeface="Source Sans Pro" panose="020B0503030403020204" pitchFamily="34" charset="0"/>
                <a:ea typeface="Source Sans Pro" panose="020B0503030403020204" pitchFamily="34" charset="0"/>
              </a:rPr>
              <a:t>nalysis</a:t>
            </a:r>
          </a:p>
        </p:txBody>
      </p:sp>
      <p:sp>
        <p:nvSpPr>
          <p:cNvPr id="2" name="Google Shape;98;p15">
            <a:extLst>
              <a:ext uri="{FF2B5EF4-FFF2-40B4-BE49-F238E27FC236}">
                <a16:creationId xmlns:a16="http://schemas.microsoft.com/office/drawing/2014/main" id="{D7F8C492-C095-B7F1-9BBF-13EA101EEAFD}"/>
              </a:ext>
            </a:extLst>
          </p:cNvPr>
          <p:cNvSpPr txBox="1">
            <a:spLocks/>
          </p:cNvSpPr>
          <p:nvPr/>
        </p:nvSpPr>
        <p:spPr>
          <a:xfrm>
            <a:off x="2528205" y="4251377"/>
            <a:ext cx="3731713" cy="5173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solidFill>
                  <a:schemeClr val="bg2"/>
                </a:solidFill>
                <a:latin typeface="Source Sans Pro" panose="020B0503030403020204" pitchFamily="34" charset="0"/>
                <a:ea typeface="Source Sans Pro" panose="020B0503030403020204" pitchFamily="34" charset="0"/>
              </a:rPr>
              <a:t>powered by Griffin</a:t>
            </a:r>
          </a:p>
          <a:p>
            <a:pPr algn="ctr">
              <a:lnSpc>
                <a:spcPct val="150000"/>
              </a:lnSpc>
            </a:pPr>
            <a:r>
              <a:rPr lang="en-US" sz="600" dirty="0">
                <a:solidFill>
                  <a:schemeClr val="bg2"/>
                </a:solidFill>
                <a:latin typeface="Source Sans Pro" panose="020B0503030403020204" pitchFamily="34" charset="0"/>
                <a:ea typeface="Source Sans Pro" panose="020B0503030403020204" pitchFamily="34" charset="0"/>
              </a:rPr>
              <a:t>https://www.griffin.galaxyadvisors.com/</a:t>
            </a:r>
          </a:p>
        </p:txBody>
      </p:sp>
      <p:pic>
        <p:nvPicPr>
          <p:cNvPr id="3" name="Picture 13">
            <a:extLst>
              <a:ext uri="{FF2B5EF4-FFF2-40B4-BE49-F238E27FC236}">
                <a16:creationId xmlns:a16="http://schemas.microsoft.com/office/drawing/2014/main" id="{1BE40FAF-0FAE-2509-57D1-FB018D3EB3E2}"/>
              </a:ext>
            </a:extLst>
          </p:cNvPr>
          <p:cNvPicPr>
            <a:picLocks noChangeAspect="1"/>
          </p:cNvPicPr>
          <p:nvPr/>
        </p:nvPicPr>
        <p:blipFill>
          <a:blip r:embed="rId3">
            <a:clrChange>
              <a:clrFrom>
                <a:srgbClr val="FAFBFC"/>
              </a:clrFrom>
              <a:clrTo>
                <a:srgbClr val="FAFBFC">
                  <a:alpha val="0"/>
                </a:srgbClr>
              </a:clrTo>
            </a:clrChange>
          </a:blip>
          <a:stretch>
            <a:fillRect/>
          </a:stretch>
        </p:blipFill>
        <p:spPr>
          <a:xfrm>
            <a:off x="4055281" y="3830404"/>
            <a:ext cx="679437" cy="517325"/>
          </a:xfrm>
          <a:prstGeom prst="rect">
            <a:avLst/>
          </a:prstGeom>
        </p:spPr>
      </p:pic>
      <p:pic>
        <p:nvPicPr>
          <p:cNvPr id="1026" name="Picture 2" descr="Universidad Politécnica de Madrid">
            <a:extLst>
              <a:ext uri="{FF2B5EF4-FFF2-40B4-BE49-F238E27FC236}">
                <a16:creationId xmlns:a16="http://schemas.microsoft.com/office/drawing/2014/main" id="{EAF40C93-2177-F03F-F232-103080088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1665" y="3522900"/>
            <a:ext cx="1201876" cy="9247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3DD095-588C-2776-FD8E-7CFFC6AC9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858" y="3768228"/>
            <a:ext cx="852463" cy="44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80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2075016" y="481297"/>
            <a:ext cx="24727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2</a:t>
            </a:r>
            <a:endParaRPr sz="2800"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 name="Google Shape;98;p15">
            <a:extLst>
              <a:ext uri="{FF2B5EF4-FFF2-40B4-BE49-F238E27FC236}">
                <a16:creationId xmlns:a16="http://schemas.microsoft.com/office/drawing/2014/main" id="{29EA04EB-3B32-9DE8-EEAC-14402736159B}"/>
              </a:ext>
            </a:extLst>
          </p:cNvPr>
          <p:cNvSpPr txBox="1">
            <a:spLocks/>
          </p:cNvSpPr>
          <p:nvPr/>
        </p:nvSpPr>
        <p:spPr>
          <a:xfrm>
            <a:off x="2711544" y="616495"/>
            <a:ext cx="4218453"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tx1"/>
                </a:solidFill>
                <a:latin typeface="Source Sans Pro" panose="020B0503030403020204" pitchFamily="34" charset="0"/>
                <a:ea typeface="Source Sans Pro" panose="020B0503030403020204" pitchFamily="34" charset="0"/>
              </a:rPr>
              <a:t>Community is driven by a very </a:t>
            </a:r>
            <a:r>
              <a:rPr lang="en-US" sz="1800" b="1" dirty="0">
                <a:solidFill>
                  <a:schemeClr val="tx1"/>
                </a:solidFill>
                <a:latin typeface="Source Sans Pro" panose="020B0503030403020204" pitchFamily="34" charset="0"/>
                <a:ea typeface="Source Sans Pro" panose="020B0503030403020204" pitchFamily="34" charset="0"/>
              </a:rPr>
              <a:t>small core</a:t>
            </a:r>
            <a:r>
              <a:rPr lang="en-US" sz="1800" dirty="0">
                <a:solidFill>
                  <a:schemeClr val="tx1"/>
                </a:solidFill>
                <a:latin typeface="Source Sans Pro" panose="020B0503030403020204" pitchFamily="34" charset="0"/>
                <a:ea typeface="Source Sans Pro" panose="020B0503030403020204" pitchFamily="34" charset="0"/>
              </a:rPr>
              <a:t>!</a:t>
            </a:r>
          </a:p>
        </p:txBody>
      </p:sp>
      <p:sp>
        <p:nvSpPr>
          <p:cNvPr id="5" name="Google Shape;117;p18">
            <a:extLst>
              <a:ext uri="{FF2B5EF4-FFF2-40B4-BE49-F238E27FC236}">
                <a16:creationId xmlns:a16="http://schemas.microsoft.com/office/drawing/2014/main" id="{A4192BE3-EE02-9B3F-F0AF-227463C0EE38}"/>
              </a:ext>
            </a:extLst>
          </p:cNvPr>
          <p:cNvSpPr/>
          <p:nvPr/>
        </p:nvSpPr>
        <p:spPr>
          <a:xfrm flipH="1">
            <a:off x="1942628" y="579891"/>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p18">
            <a:extLst>
              <a:ext uri="{FF2B5EF4-FFF2-40B4-BE49-F238E27FC236}">
                <a16:creationId xmlns:a16="http://schemas.microsoft.com/office/drawing/2014/main" id="{FFC1C838-3D74-86E7-61A7-AE037DE91FFA}"/>
              </a:ext>
            </a:extLst>
          </p:cNvPr>
          <p:cNvSpPr/>
          <p:nvPr/>
        </p:nvSpPr>
        <p:spPr>
          <a:xfrm flipH="1">
            <a:off x="1993547" y="628155"/>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4 Principles For Beverage Businesses During Turbulent Times">
            <a:extLst>
              <a:ext uri="{FF2B5EF4-FFF2-40B4-BE49-F238E27FC236}">
                <a16:creationId xmlns:a16="http://schemas.microsoft.com/office/drawing/2014/main" id="{CE52ABAC-A672-7F44-0C41-E8D6CD1C74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8" t="6438" r="4523" b="5678"/>
          <a:stretch/>
        </p:blipFill>
        <p:spPr bwMode="auto">
          <a:xfrm>
            <a:off x="1280342" y="1993407"/>
            <a:ext cx="2985161" cy="150518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59D145E8-4D7B-88CE-8DD2-F35D5EC083D8}"/>
              </a:ext>
            </a:extLst>
          </p:cNvPr>
          <p:cNvPicPr>
            <a:picLocks noChangeAspect="1"/>
          </p:cNvPicPr>
          <p:nvPr/>
        </p:nvPicPr>
        <p:blipFill rotWithShape="1">
          <a:blip r:embed="rId4"/>
          <a:srcRect l="12736" t="7966" r="6005" b="7235"/>
          <a:stretch/>
        </p:blipFill>
        <p:spPr>
          <a:xfrm>
            <a:off x="4415157" y="1319095"/>
            <a:ext cx="3989227" cy="2630594"/>
          </a:xfrm>
          <a:prstGeom prst="rect">
            <a:avLst/>
          </a:prstGeom>
        </p:spPr>
      </p:pic>
      <p:sp>
        <p:nvSpPr>
          <p:cNvPr id="4" name="Google Shape;98;p15">
            <a:extLst>
              <a:ext uri="{FF2B5EF4-FFF2-40B4-BE49-F238E27FC236}">
                <a16:creationId xmlns:a16="http://schemas.microsoft.com/office/drawing/2014/main" id="{4ED85E74-392E-213A-E3A0-261931806C97}"/>
              </a:ext>
            </a:extLst>
          </p:cNvPr>
          <p:cNvSpPr txBox="1">
            <a:spLocks/>
          </p:cNvSpPr>
          <p:nvPr/>
        </p:nvSpPr>
        <p:spPr>
          <a:xfrm>
            <a:off x="5149158" y="3916611"/>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i="1" dirty="0">
                <a:solidFill>
                  <a:schemeClr val="accent4">
                    <a:lumMod val="50000"/>
                  </a:schemeClr>
                </a:solidFill>
                <a:latin typeface="Source Sans Pro" panose="020B0503030403020204" pitchFamily="34" charset="0"/>
                <a:ea typeface="Source Sans Pro" panose="020B0503030403020204" pitchFamily="34" charset="0"/>
              </a:rPr>
              <a:t>sized by betweenness</a:t>
            </a:r>
          </a:p>
        </p:txBody>
      </p:sp>
    </p:spTree>
    <p:extLst>
      <p:ext uri="{BB962C8B-B14F-4D97-AF65-F5344CB8AC3E}">
        <p14:creationId xmlns:p14="http://schemas.microsoft.com/office/powerpoint/2010/main" val="30099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1686907" y="747617"/>
            <a:ext cx="24727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3</a:t>
            </a:r>
            <a:endParaRPr sz="2800"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Google Shape;98;p15">
            <a:extLst>
              <a:ext uri="{FF2B5EF4-FFF2-40B4-BE49-F238E27FC236}">
                <a16:creationId xmlns:a16="http://schemas.microsoft.com/office/drawing/2014/main" id="{29EA04EB-3B32-9DE8-EEAC-14402736159B}"/>
              </a:ext>
            </a:extLst>
          </p:cNvPr>
          <p:cNvSpPr txBox="1">
            <a:spLocks/>
          </p:cNvSpPr>
          <p:nvPr/>
        </p:nvSpPr>
        <p:spPr>
          <a:xfrm>
            <a:off x="2137435" y="817663"/>
            <a:ext cx="5535133"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latin typeface="Source Sans Pro" panose="020B0503030403020204" pitchFamily="34" charset="0"/>
                <a:ea typeface="Source Sans Pro" panose="020B0503030403020204" pitchFamily="34" charset="0"/>
              </a:rPr>
              <a:t>70%</a:t>
            </a:r>
            <a:r>
              <a:rPr lang="en-US" sz="1800" dirty="0">
                <a:solidFill>
                  <a:schemeClr val="tx1"/>
                </a:solidFill>
                <a:latin typeface="Source Sans Pro" panose="020B0503030403020204" pitchFamily="34" charset="0"/>
                <a:ea typeface="Source Sans Pro" panose="020B0503030403020204" pitchFamily="34" charset="0"/>
              </a:rPr>
              <a:t> of the community are mostly </a:t>
            </a:r>
            <a:r>
              <a:rPr lang="en-US" sz="1800" b="1" dirty="0">
                <a:solidFill>
                  <a:schemeClr val="tx1"/>
                </a:solidFill>
                <a:latin typeface="Source Sans Pro" panose="020B0503030403020204" pitchFamily="34" charset="0"/>
                <a:ea typeface="Source Sans Pro" panose="020B0503030403020204" pitchFamily="34" charset="0"/>
              </a:rPr>
              <a:t>happy</a:t>
            </a:r>
            <a:r>
              <a:rPr lang="en-US" sz="1800" dirty="0">
                <a:solidFill>
                  <a:schemeClr val="tx1"/>
                </a:solidFill>
                <a:latin typeface="Source Sans Pro" panose="020B0503030403020204" pitchFamily="34" charset="0"/>
                <a:ea typeface="Source Sans Pro" panose="020B0503030403020204" pitchFamily="34" charset="0"/>
              </a:rPr>
              <a:t> individuals, this group send </a:t>
            </a:r>
            <a:r>
              <a:rPr lang="en-US" sz="1800" b="1" dirty="0">
                <a:solidFill>
                  <a:schemeClr val="tx1"/>
                </a:solidFill>
                <a:latin typeface="Source Sans Pro" panose="020B0503030403020204" pitchFamily="34" charset="0"/>
                <a:ea typeface="Source Sans Pro" panose="020B0503030403020204" pitchFamily="34" charset="0"/>
              </a:rPr>
              <a:t>3x</a:t>
            </a:r>
            <a:r>
              <a:rPr lang="en-US" sz="1800" dirty="0">
                <a:solidFill>
                  <a:schemeClr val="tx1"/>
                </a:solidFill>
                <a:latin typeface="Source Sans Pro" panose="020B0503030403020204" pitchFamily="34" charset="0"/>
                <a:ea typeface="Source Sans Pro" panose="020B0503030403020204" pitchFamily="34" charset="0"/>
              </a:rPr>
              <a:t> more messages than the others</a:t>
            </a:r>
          </a:p>
        </p:txBody>
      </p:sp>
      <p:sp>
        <p:nvSpPr>
          <p:cNvPr id="5" name="Google Shape;117;p18">
            <a:extLst>
              <a:ext uri="{FF2B5EF4-FFF2-40B4-BE49-F238E27FC236}">
                <a16:creationId xmlns:a16="http://schemas.microsoft.com/office/drawing/2014/main" id="{A4192BE3-EE02-9B3F-F0AF-227463C0EE38}"/>
              </a:ext>
            </a:extLst>
          </p:cNvPr>
          <p:cNvSpPr/>
          <p:nvPr/>
        </p:nvSpPr>
        <p:spPr>
          <a:xfrm flipH="1">
            <a:off x="1550384" y="839719"/>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p18">
            <a:extLst>
              <a:ext uri="{FF2B5EF4-FFF2-40B4-BE49-F238E27FC236}">
                <a16:creationId xmlns:a16="http://schemas.microsoft.com/office/drawing/2014/main" id="{FFC1C838-3D74-86E7-61A7-AE037DE91FFA}"/>
              </a:ext>
            </a:extLst>
          </p:cNvPr>
          <p:cNvSpPr/>
          <p:nvPr/>
        </p:nvSpPr>
        <p:spPr>
          <a:xfrm flipH="1">
            <a:off x="1601303" y="887983"/>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1838A379-A493-D3C6-3A7B-76E45A364135}"/>
              </a:ext>
            </a:extLst>
          </p:cNvPr>
          <p:cNvPicPr>
            <a:picLocks noChangeAspect="1"/>
          </p:cNvPicPr>
          <p:nvPr/>
        </p:nvPicPr>
        <p:blipFill rotWithShape="1">
          <a:blip r:embed="rId3"/>
          <a:srcRect l="10837" t="10689" r="12011" b="2007"/>
          <a:stretch/>
        </p:blipFill>
        <p:spPr>
          <a:xfrm>
            <a:off x="1071086" y="1925370"/>
            <a:ext cx="3171305" cy="2269390"/>
          </a:xfrm>
          <a:prstGeom prst="rect">
            <a:avLst/>
          </a:prstGeom>
        </p:spPr>
      </p:pic>
      <p:pic>
        <p:nvPicPr>
          <p:cNvPr id="8194" name="Picture 2" descr="Send Email Vector Art, Icons, and Graphics for Free Download">
            <a:extLst>
              <a:ext uri="{FF2B5EF4-FFF2-40B4-BE49-F238E27FC236}">
                <a16:creationId xmlns:a16="http://schemas.microsoft.com/office/drawing/2014/main" id="{8ECF9D8B-B3DF-711B-220B-AB3C227117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355" y="2038434"/>
            <a:ext cx="3171303" cy="211420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5324C0C0-2018-83EB-F8A9-665D6D7EA132}"/>
              </a:ext>
            </a:extLst>
          </p:cNvPr>
          <p:cNvPicPr>
            <a:picLocks noChangeAspect="1"/>
          </p:cNvPicPr>
          <p:nvPr/>
        </p:nvPicPr>
        <p:blipFill rotWithShape="1">
          <a:blip r:embed="rId5"/>
          <a:srcRect l="48312" t="19999" r="28059" b="32273"/>
          <a:stretch/>
        </p:blipFill>
        <p:spPr>
          <a:xfrm>
            <a:off x="4475760" y="2295947"/>
            <a:ext cx="637971" cy="166270"/>
          </a:xfrm>
          <a:prstGeom prst="rect">
            <a:avLst/>
          </a:prstGeom>
        </p:spPr>
      </p:pic>
    </p:spTree>
    <p:extLst>
      <p:ext uri="{BB962C8B-B14F-4D97-AF65-F5344CB8AC3E}">
        <p14:creationId xmlns:p14="http://schemas.microsoft.com/office/powerpoint/2010/main" val="1622281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2243345" y="802173"/>
            <a:ext cx="24727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4</a:t>
            </a:r>
            <a:endParaRPr sz="2800"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Google Shape;98;p15">
            <a:extLst>
              <a:ext uri="{FF2B5EF4-FFF2-40B4-BE49-F238E27FC236}">
                <a16:creationId xmlns:a16="http://schemas.microsoft.com/office/drawing/2014/main" id="{29EA04EB-3B32-9DE8-EEAC-14402736159B}"/>
              </a:ext>
            </a:extLst>
          </p:cNvPr>
          <p:cNvSpPr txBox="1">
            <a:spLocks/>
          </p:cNvSpPr>
          <p:nvPr/>
        </p:nvSpPr>
        <p:spPr>
          <a:xfrm>
            <a:off x="2498397" y="836046"/>
            <a:ext cx="5351139"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latin typeface="Source Sans Pro" panose="020B0503030403020204" pitchFamily="34" charset="0"/>
                <a:ea typeface="Source Sans Pro" panose="020B0503030403020204" pitchFamily="34" charset="0"/>
              </a:rPr>
              <a:t>88% </a:t>
            </a:r>
            <a:r>
              <a:rPr lang="en-US" sz="1800" dirty="0">
                <a:solidFill>
                  <a:schemeClr val="tx1"/>
                </a:solidFill>
                <a:latin typeface="Source Sans Pro" panose="020B0503030403020204" pitchFamily="34" charset="0"/>
                <a:ea typeface="Source Sans Pro" panose="020B0503030403020204" pitchFamily="34" charset="0"/>
              </a:rPr>
              <a:t>of those analyzed are </a:t>
            </a:r>
            <a:r>
              <a:rPr lang="en-US" sz="1800" b="1" dirty="0">
                <a:solidFill>
                  <a:schemeClr val="tx1"/>
                </a:solidFill>
                <a:latin typeface="Source Sans Pro" panose="020B0503030403020204" pitchFamily="34" charset="0"/>
                <a:ea typeface="Source Sans Pro" panose="020B0503030403020204" pitchFamily="34" charset="0"/>
              </a:rPr>
              <a:t>treehuggers</a:t>
            </a:r>
            <a:r>
              <a:rPr lang="en-US" sz="1800" dirty="0">
                <a:solidFill>
                  <a:schemeClr val="tx1"/>
                </a:solidFill>
                <a:latin typeface="Source Sans Pro" panose="020B0503030403020204" pitchFamily="34" charset="0"/>
                <a:ea typeface="Source Sans Pro" panose="020B0503030403020204" pitchFamily="34" charset="0"/>
              </a:rPr>
              <a:t>, only</a:t>
            </a:r>
          </a:p>
          <a:p>
            <a:pPr algn="ctr"/>
            <a:r>
              <a:rPr lang="en-US" sz="1800" dirty="0">
                <a:solidFill>
                  <a:schemeClr val="tx1"/>
                </a:solidFill>
                <a:latin typeface="Source Sans Pro" panose="020B0503030403020204" pitchFamily="34" charset="0"/>
                <a:ea typeface="Source Sans Pro" panose="020B0503030403020204" pitchFamily="34" charset="0"/>
              </a:rPr>
              <a:t>they send messages and have betweenness</a:t>
            </a:r>
            <a:endParaRPr lang="en-US" sz="1800" b="1" dirty="0">
              <a:solidFill>
                <a:schemeClr val="tx1"/>
              </a:solidFill>
              <a:latin typeface="Source Sans Pro" panose="020B0503030403020204" pitchFamily="34" charset="0"/>
              <a:ea typeface="Source Sans Pro" panose="020B0503030403020204" pitchFamily="34" charset="0"/>
            </a:endParaRPr>
          </a:p>
        </p:txBody>
      </p:sp>
      <p:sp>
        <p:nvSpPr>
          <p:cNvPr id="5" name="Google Shape;117;p18">
            <a:extLst>
              <a:ext uri="{FF2B5EF4-FFF2-40B4-BE49-F238E27FC236}">
                <a16:creationId xmlns:a16="http://schemas.microsoft.com/office/drawing/2014/main" id="{A4192BE3-EE02-9B3F-F0AF-227463C0EE38}"/>
              </a:ext>
            </a:extLst>
          </p:cNvPr>
          <p:cNvSpPr/>
          <p:nvPr/>
        </p:nvSpPr>
        <p:spPr>
          <a:xfrm flipH="1">
            <a:off x="2123804" y="900767"/>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p18">
            <a:extLst>
              <a:ext uri="{FF2B5EF4-FFF2-40B4-BE49-F238E27FC236}">
                <a16:creationId xmlns:a16="http://schemas.microsoft.com/office/drawing/2014/main" id="{FFC1C838-3D74-86E7-61A7-AE037DE91FFA}"/>
              </a:ext>
            </a:extLst>
          </p:cNvPr>
          <p:cNvSpPr/>
          <p:nvPr/>
        </p:nvSpPr>
        <p:spPr>
          <a:xfrm flipH="1">
            <a:off x="2174723" y="949031"/>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8" name="Picture 2" descr="Tree hugger Royalty Free Vector Image - VectorStock">
            <a:extLst>
              <a:ext uri="{FF2B5EF4-FFF2-40B4-BE49-F238E27FC236}">
                <a16:creationId xmlns:a16="http://schemas.microsoft.com/office/drawing/2014/main" id="{F60C8421-35A3-BD73-DAA6-CEE96434CD52}"/>
              </a:ext>
            </a:extLst>
          </p:cNvPr>
          <p:cNvPicPr>
            <a:picLocks noChangeAspect="1" noChangeArrowheads="1"/>
          </p:cNvPicPr>
          <p:nvPr/>
        </p:nvPicPr>
        <p:blipFill rotWithShape="1">
          <a:blip r:embed="rId3">
            <a:alphaModFix amt="85000"/>
            <a:extLst>
              <a:ext uri="{28A0092B-C50C-407E-A947-70E740481C1C}">
                <a14:useLocalDpi xmlns:a14="http://schemas.microsoft.com/office/drawing/2010/main" val="0"/>
              </a:ext>
            </a:extLst>
          </a:blip>
          <a:srcRect b="7843"/>
          <a:stretch/>
        </p:blipFill>
        <p:spPr bwMode="auto">
          <a:xfrm>
            <a:off x="3895447" y="2472051"/>
            <a:ext cx="1566827" cy="163807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2498938E-04D3-1178-14F3-B971E0FF72DC}"/>
              </a:ext>
            </a:extLst>
          </p:cNvPr>
          <p:cNvPicPr>
            <a:picLocks noChangeAspect="1"/>
          </p:cNvPicPr>
          <p:nvPr/>
        </p:nvPicPr>
        <p:blipFill rotWithShape="1">
          <a:blip r:embed="rId4"/>
          <a:srcRect l="17410" r="3991" b="7266"/>
          <a:stretch/>
        </p:blipFill>
        <p:spPr>
          <a:xfrm>
            <a:off x="5842884" y="2083981"/>
            <a:ext cx="2782656" cy="2026143"/>
          </a:xfrm>
          <a:prstGeom prst="rect">
            <a:avLst/>
          </a:prstGeom>
        </p:spPr>
      </p:pic>
      <p:pic>
        <p:nvPicPr>
          <p:cNvPr id="11" name="Imagen 10">
            <a:extLst>
              <a:ext uri="{FF2B5EF4-FFF2-40B4-BE49-F238E27FC236}">
                <a16:creationId xmlns:a16="http://schemas.microsoft.com/office/drawing/2014/main" id="{7C29EC7B-06A5-2C1D-533D-9468AD1485C7}"/>
              </a:ext>
            </a:extLst>
          </p:cNvPr>
          <p:cNvPicPr>
            <a:picLocks noChangeAspect="1"/>
          </p:cNvPicPr>
          <p:nvPr/>
        </p:nvPicPr>
        <p:blipFill>
          <a:blip r:embed="rId5"/>
          <a:stretch>
            <a:fillRect/>
          </a:stretch>
        </p:blipFill>
        <p:spPr>
          <a:xfrm>
            <a:off x="664270" y="2023632"/>
            <a:ext cx="2664439" cy="2295878"/>
          </a:xfrm>
          <a:prstGeom prst="rect">
            <a:avLst/>
          </a:prstGeom>
        </p:spPr>
      </p:pic>
      <p:pic>
        <p:nvPicPr>
          <p:cNvPr id="12" name="Imagen 11">
            <a:extLst>
              <a:ext uri="{FF2B5EF4-FFF2-40B4-BE49-F238E27FC236}">
                <a16:creationId xmlns:a16="http://schemas.microsoft.com/office/drawing/2014/main" id="{3022561E-1AC8-D5F7-AD8E-98E47C963C49}"/>
              </a:ext>
            </a:extLst>
          </p:cNvPr>
          <p:cNvPicPr>
            <a:picLocks noChangeAspect="1"/>
          </p:cNvPicPr>
          <p:nvPr/>
        </p:nvPicPr>
        <p:blipFill rotWithShape="1">
          <a:blip r:embed="rId6"/>
          <a:srcRect l="51121" r="20843" b="-122133"/>
          <a:stretch/>
        </p:blipFill>
        <p:spPr>
          <a:xfrm>
            <a:off x="4216357" y="2083981"/>
            <a:ext cx="999434" cy="370032"/>
          </a:xfrm>
          <a:prstGeom prst="rect">
            <a:avLst/>
          </a:prstGeom>
        </p:spPr>
      </p:pic>
    </p:spTree>
    <p:extLst>
      <p:ext uri="{BB962C8B-B14F-4D97-AF65-F5344CB8AC3E}">
        <p14:creationId xmlns:p14="http://schemas.microsoft.com/office/powerpoint/2010/main" val="4040457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2404280" y="741125"/>
            <a:ext cx="24727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5</a:t>
            </a:r>
            <a:endParaRPr sz="2800"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 name="Google Shape;98;p15">
            <a:extLst>
              <a:ext uri="{FF2B5EF4-FFF2-40B4-BE49-F238E27FC236}">
                <a16:creationId xmlns:a16="http://schemas.microsoft.com/office/drawing/2014/main" id="{29EA04EB-3B32-9DE8-EEAC-14402736159B}"/>
              </a:ext>
            </a:extLst>
          </p:cNvPr>
          <p:cNvSpPr txBox="1">
            <a:spLocks/>
          </p:cNvSpPr>
          <p:nvPr/>
        </p:nvSpPr>
        <p:spPr>
          <a:xfrm>
            <a:off x="1985059" y="931963"/>
            <a:ext cx="5535133"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solidFill>
                  <a:schemeClr val="tx1"/>
                </a:solidFill>
                <a:latin typeface="Source Sans Pro" panose="020B0503030403020204" pitchFamily="34" charset="0"/>
                <a:ea typeface="Source Sans Pro" panose="020B0503030403020204" pitchFamily="34" charset="0"/>
              </a:rPr>
              <a:t>75%</a:t>
            </a:r>
            <a:r>
              <a:rPr lang="en-US" sz="1800" dirty="0">
                <a:solidFill>
                  <a:schemeClr val="tx1"/>
                </a:solidFill>
                <a:latin typeface="Source Sans Pro" panose="020B0503030403020204" pitchFamily="34" charset="0"/>
                <a:ea typeface="Source Sans Pro" panose="020B0503030403020204" pitchFamily="34" charset="0"/>
              </a:rPr>
              <a:t> of the community is too </a:t>
            </a:r>
            <a:r>
              <a:rPr lang="en-US" sz="1800" b="1" dirty="0">
                <a:solidFill>
                  <a:schemeClr val="tx1"/>
                </a:solidFill>
                <a:latin typeface="Source Sans Pro" panose="020B0503030403020204" pitchFamily="34" charset="0"/>
                <a:ea typeface="Source Sans Pro" panose="020B0503030403020204" pitchFamily="34" charset="0"/>
              </a:rPr>
              <a:t>static</a:t>
            </a:r>
          </a:p>
        </p:txBody>
      </p:sp>
      <p:sp>
        <p:nvSpPr>
          <p:cNvPr id="5" name="Google Shape;117;p18">
            <a:extLst>
              <a:ext uri="{FF2B5EF4-FFF2-40B4-BE49-F238E27FC236}">
                <a16:creationId xmlns:a16="http://schemas.microsoft.com/office/drawing/2014/main" id="{A4192BE3-EE02-9B3F-F0AF-227463C0EE38}"/>
              </a:ext>
            </a:extLst>
          </p:cNvPr>
          <p:cNvSpPr/>
          <p:nvPr/>
        </p:nvSpPr>
        <p:spPr>
          <a:xfrm flipH="1">
            <a:off x="2261584" y="839719"/>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p18">
            <a:extLst>
              <a:ext uri="{FF2B5EF4-FFF2-40B4-BE49-F238E27FC236}">
                <a16:creationId xmlns:a16="http://schemas.microsoft.com/office/drawing/2014/main" id="{FFC1C838-3D74-86E7-61A7-AE037DE91FFA}"/>
              </a:ext>
            </a:extLst>
          </p:cNvPr>
          <p:cNvSpPr/>
          <p:nvPr/>
        </p:nvSpPr>
        <p:spPr>
          <a:xfrm flipH="1">
            <a:off x="2312503" y="887983"/>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p15">
            <a:extLst>
              <a:ext uri="{FF2B5EF4-FFF2-40B4-BE49-F238E27FC236}">
                <a16:creationId xmlns:a16="http://schemas.microsoft.com/office/drawing/2014/main" id="{80C509F9-3B03-D659-DD84-67A5E0139E63}"/>
              </a:ext>
            </a:extLst>
          </p:cNvPr>
          <p:cNvSpPr txBox="1">
            <a:spLocks/>
          </p:cNvSpPr>
          <p:nvPr/>
        </p:nvSpPr>
        <p:spPr>
          <a:xfrm>
            <a:off x="1692856" y="1685476"/>
            <a:ext cx="3321719" cy="3609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u="sng" dirty="0">
                <a:solidFill>
                  <a:schemeClr val="bg2"/>
                </a:solidFill>
                <a:latin typeface="Source Sans Pro" panose="020B0503030403020204" pitchFamily="34" charset="0"/>
                <a:ea typeface="Source Sans Pro" panose="020B0503030403020204" pitchFamily="34" charset="0"/>
              </a:rPr>
              <a:t>Contribution Index Oscillation</a:t>
            </a:r>
          </a:p>
        </p:txBody>
      </p:sp>
      <p:pic>
        <p:nvPicPr>
          <p:cNvPr id="10" name="Imagen 9">
            <a:extLst>
              <a:ext uri="{FF2B5EF4-FFF2-40B4-BE49-F238E27FC236}">
                <a16:creationId xmlns:a16="http://schemas.microsoft.com/office/drawing/2014/main" id="{0F4EF7BB-5F17-4AA6-E572-E4C502547BE6}"/>
              </a:ext>
            </a:extLst>
          </p:cNvPr>
          <p:cNvPicPr>
            <a:picLocks noChangeAspect="1"/>
          </p:cNvPicPr>
          <p:nvPr/>
        </p:nvPicPr>
        <p:blipFill>
          <a:blip r:embed="rId3"/>
          <a:stretch>
            <a:fillRect/>
          </a:stretch>
        </p:blipFill>
        <p:spPr>
          <a:xfrm>
            <a:off x="1481706" y="2072015"/>
            <a:ext cx="3321719" cy="2119272"/>
          </a:xfrm>
          <a:prstGeom prst="rect">
            <a:avLst/>
          </a:prstGeom>
        </p:spPr>
      </p:pic>
      <p:pic>
        <p:nvPicPr>
          <p:cNvPr id="6146" name="Picture 2" descr="1,330 vectores de Freezing work - Vectores, imágenes y arte vectorial de  stock | Shutterstock">
            <a:extLst>
              <a:ext uri="{FF2B5EF4-FFF2-40B4-BE49-F238E27FC236}">
                <a16:creationId xmlns:a16="http://schemas.microsoft.com/office/drawing/2014/main" id="{C0801BD4-18A9-5354-CBFF-2921F78ACC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14"/>
          <a:stretch/>
        </p:blipFill>
        <p:spPr bwMode="auto">
          <a:xfrm>
            <a:off x="5634218" y="1771144"/>
            <a:ext cx="2176792" cy="2225552"/>
          </a:xfrm>
          <a:prstGeom prst="ellipse">
            <a:avLst/>
          </a:prstGeom>
          <a:noFill/>
          <a:extLst>
            <a:ext uri="{909E8E84-426E-40DD-AFC4-6F175D3DCCD1}">
              <a14:hiddenFill xmlns:a14="http://schemas.microsoft.com/office/drawing/2010/main">
                <a:solidFill>
                  <a:srgbClr val="FFFFFF"/>
                </a:solidFill>
              </a14:hiddenFill>
            </a:ext>
          </a:extLst>
        </p:spPr>
      </p:pic>
      <p:sp>
        <p:nvSpPr>
          <p:cNvPr id="3" name="Google Shape;98;p15">
            <a:extLst>
              <a:ext uri="{FF2B5EF4-FFF2-40B4-BE49-F238E27FC236}">
                <a16:creationId xmlns:a16="http://schemas.microsoft.com/office/drawing/2014/main" id="{C36C42F5-C5D1-3324-DCBD-D6B07350272D}"/>
              </a:ext>
            </a:extLst>
          </p:cNvPr>
          <p:cNvSpPr txBox="1">
            <a:spLocks/>
          </p:cNvSpPr>
          <p:nvPr/>
        </p:nvSpPr>
        <p:spPr>
          <a:xfrm>
            <a:off x="2093103" y="4095579"/>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dirty="0">
                <a:solidFill>
                  <a:schemeClr val="accent4">
                    <a:lumMod val="25000"/>
                  </a:schemeClr>
                </a:solidFill>
                <a:latin typeface="Source Sans Pro" panose="020B0503030403020204" pitchFamily="34" charset="0"/>
                <a:ea typeface="Source Sans Pro" panose="020B0503030403020204" pitchFamily="34" charset="0"/>
              </a:rPr>
              <a:t>Contribution Index</a:t>
            </a:r>
          </a:p>
        </p:txBody>
      </p:sp>
    </p:spTree>
    <p:extLst>
      <p:ext uri="{BB962C8B-B14F-4D97-AF65-F5344CB8AC3E}">
        <p14:creationId xmlns:p14="http://schemas.microsoft.com/office/powerpoint/2010/main" val="1681581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1682772" y="741125"/>
            <a:ext cx="454663"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6</a:t>
            </a:r>
            <a:endParaRPr sz="2800"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Google Shape;98;p15">
            <a:extLst>
              <a:ext uri="{FF2B5EF4-FFF2-40B4-BE49-F238E27FC236}">
                <a16:creationId xmlns:a16="http://schemas.microsoft.com/office/drawing/2014/main" id="{29EA04EB-3B32-9DE8-EEAC-14402736159B}"/>
              </a:ext>
            </a:extLst>
          </p:cNvPr>
          <p:cNvSpPr txBox="1">
            <a:spLocks/>
          </p:cNvSpPr>
          <p:nvPr/>
        </p:nvSpPr>
        <p:spPr>
          <a:xfrm>
            <a:off x="2007564" y="817663"/>
            <a:ext cx="5535133"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Only </a:t>
            </a:r>
            <a:r>
              <a:rPr lang="en-US" sz="1800" b="1" dirty="0">
                <a:solidFill>
                  <a:schemeClr val="tx1"/>
                </a:solidFill>
                <a:latin typeface="Source Sans Pro" panose="020B0503030403020204" pitchFamily="34" charset="0"/>
                <a:ea typeface="Source Sans Pro" panose="020B0503030403020204" pitchFamily="34" charset="0"/>
              </a:rPr>
              <a:t>27</a:t>
            </a:r>
            <a:r>
              <a:rPr lang="en-US" sz="1800" dirty="0">
                <a:solidFill>
                  <a:schemeClr val="tx1"/>
                </a:solidFill>
                <a:latin typeface="Source Sans Pro" panose="020B0503030403020204" pitchFamily="34" charset="0"/>
                <a:ea typeface="Source Sans Pro" panose="020B0503030403020204" pitchFamily="34" charset="0"/>
              </a:rPr>
              <a:t> individuals have been classified as </a:t>
            </a:r>
            <a:r>
              <a:rPr lang="en-US" sz="1800" b="1" dirty="0">
                <a:solidFill>
                  <a:schemeClr val="tx1"/>
                </a:solidFill>
                <a:latin typeface="Source Sans Pro" panose="020B0503030403020204" pitchFamily="34" charset="0"/>
                <a:ea typeface="Source Sans Pro" panose="020B0503030403020204" pitchFamily="34" charset="0"/>
              </a:rPr>
              <a:t>bees</a:t>
            </a:r>
            <a:r>
              <a:rPr lang="en-US" sz="1800" dirty="0">
                <a:solidFill>
                  <a:schemeClr val="tx1"/>
                </a:solidFill>
                <a:latin typeface="Source Sans Pro" panose="020B0503030403020204" pitchFamily="34" charset="0"/>
                <a:ea typeface="Source Sans Pro" panose="020B0503030403020204" pitchFamily="34" charset="0"/>
              </a:rPr>
              <a:t>,</a:t>
            </a:r>
          </a:p>
          <a:p>
            <a:pPr algn="ctr"/>
            <a:r>
              <a:rPr lang="en-US" sz="1800" dirty="0">
                <a:solidFill>
                  <a:schemeClr val="tx1"/>
                </a:solidFill>
                <a:latin typeface="Source Sans Pro" panose="020B0503030403020204" pitchFamily="34" charset="0"/>
                <a:ea typeface="Source Sans Pro" panose="020B0503030403020204" pitchFamily="34" charset="0"/>
              </a:rPr>
              <a:t>bees are the only ones that can create </a:t>
            </a:r>
            <a:r>
              <a:rPr lang="en-US" sz="1800" b="1" dirty="0">
                <a:solidFill>
                  <a:schemeClr val="tx1"/>
                </a:solidFill>
                <a:latin typeface="Source Sans Pro" panose="020B0503030403020204" pitchFamily="34" charset="0"/>
                <a:ea typeface="Source Sans Pro" panose="020B0503030403020204" pitchFamily="34" charset="0"/>
              </a:rPr>
              <a:t>Groupflow</a:t>
            </a:r>
          </a:p>
        </p:txBody>
      </p:sp>
      <p:sp>
        <p:nvSpPr>
          <p:cNvPr id="5" name="Google Shape;117;p18">
            <a:extLst>
              <a:ext uri="{FF2B5EF4-FFF2-40B4-BE49-F238E27FC236}">
                <a16:creationId xmlns:a16="http://schemas.microsoft.com/office/drawing/2014/main" id="{A4192BE3-EE02-9B3F-F0AF-227463C0EE38}"/>
              </a:ext>
            </a:extLst>
          </p:cNvPr>
          <p:cNvSpPr/>
          <p:nvPr/>
        </p:nvSpPr>
        <p:spPr>
          <a:xfrm flipH="1">
            <a:off x="1550384" y="839719"/>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p18">
            <a:extLst>
              <a:ext uri="{FF2B5EF4-FFF2-40B4-BE49-F238E27FC236}">
                <a16:creationId xmlns:a16="http://schemas.microsoft.com/office/drawing/2014/main" id="{FFC1C838-3D74-86E7-61A7-AE037DE91FFA}"/>
              </a:ext>
            </a:extLst>
          </p:cNvPr>
          <p:cNvSpPr/>
          <p:nvPr/>
        </p:nvSpPr>
        <p:spPr>
          <a:xfrm flipH="1">
            <a:off x="1601303" y="887983"/>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EA4FDDC3-35D4-A429-694F-CC37129FCD16}"/>
              </a:ext>
            </a:extLst>
          </p:cNvPr>
          <p:cNvPicPr>
            <a:picLocks noChangeAspect="1"/>
          </p:cNvPicPr>
          <p:nvPr/>
        </p:nvPicPr>
        <p:blipFill>
          <a:blip r:embed="rId3"/>
          <a:stretch>
            <a:fillRect/>
          </a:stretch>
        </p:blipFill>
        <p:spPr>
          <a:xfrm>
            <a:off x="5354569" y="1766222"/>
            <a:ext cx="2758324" cy="2410760"/>
          </a:xfrm>
          <a:prstGeom prst="rect">
            <a:avLst/>
          </a:prstGeom>
        </p:spPr>
      </p:pic>
      <p:pic>
        <p:nvPicPr>
          <p:cNvPr id="8" name="Imagen 7">
            <a:extLst>
              <a:ext uri="{FF2B5EF4-FFF2-40B4-BE49-F238E27FC236}">
                <a16:creationId xmlns:a16="http://schemas.microsoft.com/office/drawing/2014/main" id="{B3C328BF-A386-2795-803D-C912936E2A08}"/>
              </a:ext>
            </a:extLst>
          </p:cNvPr>
          <p:cNvPicPr>
            <a:picLocks noChangeAspect="1"/>
          </p:cNvPicPr>
          <p:nvPr/>
        </p:nvPicPr>
        <p:blipFill rotWithShape="1">
          <a:blip r:embed="rId4"/>
          <a:srcRect l="54026" t="-9702" r="22003" b="-30803"/>
          <a:stretch/>
        </p:blipFill>
        <p:spPr>
          <a:xfrm>
            <a:off x="4203328" y="2814209"/>
            <a:ext cx="737343" cy="314786"/>
          </a:xfrm>
          <a:prstGeom prst="rect">
            <a:avLst/>
          </a:prstGeom>
        </p:spPr>
      </p:pic>
      <p:pic>
        <p:nvPicPr>
          <p:cNvPr id="10242" name="Picture 2" descr="Bee Swarm Images - Free Download on Freepik">
            <a:extLst>
              <a:ext uri="{FF2B5EF4-FFF2-40B4-BE49-F238E27FC236}">
                <a16:creationId xmlns:a16="http://schemas.microsoft.com/office/drawing/2014/main" id="{E0234252-2072-B266-E118-97A762ECCCC1}"/>
              </a:ext>
            </a:extLst>
          </p:cNvPr>
          <p:cNvPicPr>
            <a:picLocks noChangeAspect="1" noChangeArrowheads="1"/>
          </p:cNvPicPr>
          <p:nvPr/>
        </p:nvPicPr>
        <p:blipFill rotWithShape="1">
          <a:blip r:embed="rId5">
            <a:alphaModFix amt="70000"/>
            <a:extLst>
              <a:ext uri="{28A0092B-C50C-407E-A947-70E740481C1C}">
                <a14:useLocalDpi xmlns:a14="http://schemas.microsoft.com/office/drawing/2010/main" val="0"/>
              </a:ext>
            </a:extLst>
          </a:blip>
          <a:srcRect t="10297" r="9476" b="12124"/>
          <a:stretch/>
        </p:blipFill>
        <p:spPr bwMode="auto">
          <a:xfrm>
            <a:off x="921046" y="1939919"/>
            <a:ext cx="2758324" cy="236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848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2463488" y="481306"/>
            <a:ext cx="24727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7</a:t>
            </a:r>
            <a:endParaRPr sz="2800"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Google Shape;98;p15">
            <a:extLst>
              <a:ext uri="{FF2B5EF4-FFF2-40B4-BE49-F238E27FC236}">
                <a16:creationId xmlns:a16="http://schemas.microsoft.com/office/drawing/2014/main" id="{29EA04EB-3B32-9DE8-EEAC-14402736159B}"/>
              </a:ext>
            </a:extLst>
          </p:cNvPr>
          <p:cNvSpPr txBox="1">
            <a:spLocks/>
          </p:cNvSpPr>
          <p:nvPr/>
        </p:nvSpPr>
        <p:spPr>
          <a:xfrm>
            <a:off x="2114512" y="628164"/>
            <a:ext cx="5535133"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The more  </a:t>
            </a:r>
            <a:r>
              <a:rPr lang="en-US" sz="1800" b="1" dirty="0">
                <a:solidFill>
                  <a:schemeClr val="tx1"/>
                </a:solidFill>
                <a:latin typeface="Source Sans Pro" panose="020B0503030403020204" pitchFamily="34" charset="0"/>
                <a:ea typeface="Source Sans Pro" panose="020B0503030403020204" pitchFamily="34" charset="0"/>
              </a:rPr>
              <a:t>bee </a:t>
            </a:r>
            <a:r>
              <a:rPr lang="en-US" sz="1800" dirty="0">
                <a:solidFill>
                  <a:schemeClr val="tx1"/>
                </a:solidFill>
                <a:latin typeface="Source Sans Pro" panose="020B0503030403020204" pitchFamily="34" charset="0"/>
                <a:ea typeface="Source Sans Pro" panose="020B0503030403020204" pitchFamily="34" charset="0"/>
              </a:rPr>
              <a:t>you are, the </a:t>
            </a:r>
            <a:r>
              <a:rPr lang="en-US" sz="1800" b="1" dirty="0">
                <a:solidFill>
                  <a:schemeClr val="tx1"/>
                </a:solidFill>
                <a:latin typeface="Source Sans Pro" panose="020B0503030403020204" pitchFamily="34" charset="0"/>
                <a:ea typeface="Source Sans Pro" panose="020B0503030403020204" pitchFamily="34" charset="0"/>
              </a:rPr>
              <a:t>happier</a:t>
            </a:r>
            <a:r>
              <a:rPr lang="en-US" sz="1800" dirty="0">
                <a:solidFill>
                  <a:schemeClr val="tx1"/>
                </a:solidFill>
                <a:latin typeface="Source Sans Pro" panose="020B0503030403020204" pitchFamily="34" charset="0"/>
                <a:ea typeface="Source Sans Pro" panose="020B0503030403020204" pitchFamily="34" charset="0"/>
              </a:rPr>
              <a:t>!</a:t>
            </a:r>
          </a:p>
        </p:txBody>
      </p:sp>
      <p:sp>
        <p:nvSpPr>
          <p:cNvPr id="5" name="Google Shape;117;p18">
            <a:extLst>
              <a:ext uri="{FF2B5EF4-FFF2-40B4-BE49-F238E27FC236}">
                <a16:creationId xmlns:a16="http://schemas.microsoft.com/office/drawing/2014/main" id="{A4192BE3-EE02-9B3F-F0AF-227463C0EE38}"/>
              </a:ext>
            </a:extLst>
          </p:cNvPr>
          <p:cNvSpPr/>
          <p:nvPr/>
        </p:nvSpPr>
        <p:spPr>
          <a:xfrm flipH="1">
            <a:off x="2331100" y="579900"/>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p18">
            <a:extLst>
              <a:ext uri="{FF2B5EF4-FFF2-40B4-BE49-F238E27FC236}">
                <a16:creationId xmlns:a16="http://schemas.microsoft.com/office/drawing/2014/main" id="{FFC1C838-3D74-86E7-61A7-AE037DE91FFA}"/>
              </a:ext>
            </a:extLst>
          </p:cNvPr>
          <p:cNvSpPr/>
          <p:nvPr/>
        </p:nvSpPr>
        <p:spPr>
          <a:xfrm flipH="1">
            <a:off x="2382019" y="628164"/>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appy Bee Png, Transparent Png , Transparent Png Image - PNGitem">
            <a:extLst>
              <a:ext uri="{FF2B5EF4-FFF2-40B4-BE49-F238E27FC236}">
                <a16:creationId xmlns:a16="http://schemas.microsoft.com/office/drawing/2014/main" id="{F38EFD72-7462-6614-0D48-65D6E67ACAA0}"/>
              </a:ext>
            </a:extLst>
          </p:cNvPr>
          <p:cNvPicPr>
            <a:picLocks noChangeAspect="1" noChangeArrowheads="1"/>
          </p:cNvPicPr>
          <p:nvPr/>
        </p:nvPicPr>
        <p:blipFill rotWithShape="1">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l="21626" t="3322" r="20470" b="3738"/>
          <a:stretch/>
        </p:blipFill>
        <p:spPr bwMode="auto">
          <a:xfrm>
            <a:off x="5917064" y="1320460"/>
            <a:ext cx="1732581" cy="282274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65C542FC-0312-B456-23C0-BE402AF9A92C}"/>
              </a:ext>
            </a:extLst>
          </p:cNvPr>
          <p:cNvPicPr>
            <a:picLocks noChangeAspect="1"/>
          </p:cNvPicPr>
          <p:nvPr/>
        </p:nvPicPr>
        <p:blipFill rotWithShape="1">
          <a:blip r:embed="rId4"/>
          <a:srcRect l="5040" t="6514" r="31590" b="2881"/>
          <a:stretch/>
        </p:blipFill>
        <p:spPr>
          <a:xfrm>
            <a:off x="1365743" y="1589336"/>
            <a:ext cx="3940146" cy="2762709"/>
          </a:xfrm>
          <a:prstGeom prst="rect">
            <a:avLst/>
          </a:prstGeom>
        </p:spPr>
      </p:pic>
    </p:spTree>
    <p:extLst>
      <p:ext uri="{BB962C8B-B14F-4D97-AF65-F5344CB8AC3E}">
        <p14:creationId xmlns:p14="http://schemas.microsoft.com/office/powerpoint/2010/main" val="3015365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2448359" y="790693"/>
            <a:ext cx="24727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8</a:t>
            </a:r>
            <a:endParaRPr sz="2800"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 name="Google Shape;98;p15">
            <a:extLst>
              <a:ext uri="{FF2B5EF4-FFF2-40B4-BE49-F238E27FC236}">
                <a16:creationId xmlns:a16="http://schemas.microsoft.com/office/drawing/2014/main" id="{29EA04EB-3B32-9DE8-EEAC-14402736159B}"/>
              </a:ext>
            </a:extLst>
          </p:cNvPr>
          <p:cNvSpPr txBox="1">
            <a:spLocks/>
          </p:cNvSpPr>
          <p:nvPr/>
        </p:nvSpPr>
        <p:spPr>
          <a:xfrm>
            <a:off x="2796791" y="803954"/>
            <a:ext cx="424859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The community is </a:t>
            </a:r>
            <a:r>
              <a:rPr lang="en-US" sz="1800" b="1" dirty="0">
                <a:solidFill>
                  <a:schemeClr val="tx1"/>
                </a:solidFill>
                <a:latin typeface="Source Sans Pro" panose="020B0503030403020204" pitchFamily="34" charset="0"/>
                <a:ea typeface="Source Sans Pro" panose="020B0503030403020204" pitchFamily="34" charset="0"/>
              </a:rPr>
              <a:t>overcentralized</a:t>
            </a:r>
            <a:r>
              <a:rPr lang="en-US" sz="1800" dirty="0">
                <a:solidFill>
                  <a:schemeClr val="tx1"/>
                </a:solidFill>
                <a:latin typeface="Source Sans Pro" panose="020B0503030403020204" pitchFamily="34" charset="0"/>
                <a:ea typeface="Source Sans Pro" panose="020B0503030403020204" pitchFamily="34" charset="0"/>
              </a:rPr>
              <a:t>,</a:t>
            </a:r>
          </a:p>
          <a:p>
            <a:pPr algn="ctr"/>
            <a:r>
              <a:rPr lang="en-US" sz="1800" dirty="0">
                <a:solidFill>
                  <a:schemeClr val="tx1"/>
                </a:solidFill>
                <a:latin typeface="Source Sans Pro" panose="020B0503030403020204" pitchFamily="34" charset="0"/>
                <a:ea typeface="Source Sans Pro" panose="020B0503030403020204" pitchFamily="34" charset="0"/>
              </a:rPr>
              <a:t>and central nodes remain </a:t>
            </a:r>
            <a:r>
              <a:rPr lang="en-US" sz="1800" b="1" dirty="0">
                <a:solidFill>
                  <a:schemeClr val="tx1"/>
                </a:solidFill>
                <a:latin typeface="Source Sans Pro" panose="020B0503030403020204" pitchFamily="34" charset="0"/>
                <a:ea typeface="Source Sans Pro" panose="020B0503030403020204" pitchFamily="34" charset="0"/>
              </a:rPr>
              <a:t>unchanged</a:t>
            </a:r>
          </a:p>
        </p:txBody>
      </p:sp>
      <p:sp>
        <p:nvSpPr>
          <p:cNvPr id="5" name="Google Shape;117;p18">
            <a:extLst>
              <a:ext uri="{FF2B5EF4-FFF2-40B4-BE49-F238E27FC236}">
                <a16:creationId xmlns:a16="http://schemas.microsoft.com/office/drawing/2014/main" id="{A4192BE3-EE02-9B3F-F0AF-227463C0EE38}"/>
              </a:ext>
            </a:extLst>
          </p:cNvPr>
          <p:cNvSpPr/>
          <p:nvPr/>
        </p:nvSpPr>
        <p:spPr>
          <a:xfrm flipH="1">
            <a:off x="2314746" y="864647"/>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p18">
            <a:extLst>
              <a:ext uri="{FF2B5EF4-FFF2-40B4-BE49-F238E27FC236}">
                <a16:creationId xmlns:a16="http://schemas.microsoft.com/office/drawing/2014/main" id="{FFC1C838-3D74-86E7-61A7-AE037DE91FFA}"/>
              </a:ext>
            </a:extLst>
          </p:cNvPr>
          <p:cNvSpPr/>
          <p:nvPr/>
        </p:nvSpPr>
        <p:spPr>
          <a:xfrm flipH="1">
            <a:off x="2365665" y="912911"/>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p15">
            <a:extLst>
              <a:ext uri="{FF2B5EF4-FFF2-40B4-BE49-F238E27FC236}">
                <a16:creationId xmlns:a16="http://schemas.microsoft.com/office/drawing/2014/main" id="{80C509F9-3B03-D659-DD84-67A5E0139E63}"/>
              </a:ext>
            </a:extLst>
          </p:cNvPr>
          <p:cNvSpPr txBox="1">
            <a:spLocks/>
          </p:cNvSpPr>
          <p:nvPr/>
        </p:nvSpPr>
        <p:spPr>
          <a:xfrm>
            <a:off x="941976" y="1866839"/>
            <a:ext cx="1719318" cy="328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u="sng" dirty="0">
                <a:solidFill>
                  <a:schemeClr val="bg2"/>
                </a:solidFill>
                <a:latin typeface="Source Sans Pro" panose="020B0503030403020204" pitchFamily="34" charset="0"/>
                <a:ea typeface="Source Sans Pro" panose="020B0503030403020204" pitchFamily="34" charset="0"/>
              </a:rPr>
              <a:t>Betweenness</a:t>
            </a:r>
          </a:p>
        </p:txBody>
      </p:sp>
      <p:sp>
        <p:nvSpPr>
          <p:cNvPr id="8" name="Google Shape;98;p15">
            <a:extLst>
              <a:ext uri="{FF2B5EF4-FFF2-40B4-BE49-F238E27FC236}">
                <a16:creationId xmlns:a16="http://schemas.microsoft.com/office/drawing/2014/main" id="{DBB10964-EAD3-3D9F-8FFD-2055EB93F5E3}"/>
              </a:ext>
            </a:extLst>
          </p:cNvPr>
          <p:cNvSpPr txBox="1">
            <a:spLocks/>
          </p:cNvSpPr>
          <p:nvPr/>
        </p:nvSpPr>
        <p:spPr>
          <a:xfrm>
            <a:off x="6352953" y="1844346"/>
            <a:ext cx="2200757" cy="328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u="sng" dirty="0">
                <a:solidFill>
                  <a:schemeClr val="bg2"/>
                </a:solidFill>
                <a:latin typeface="Source Sans Pro" panose="020B0503030403020204" pitchFamily="34" charset="0"/>
                <a:ea typeface="Source Sans Pro" panose="020B0503030403020204" pitchFamily="34" charset="0"/>
              </a:rPr>
              <a:t>Betweenness oscillation</a:t>
            </a:r>
          </a:p>
        </p:txBody>
      </p:sp>
      <p:pic>
        <p:nvPicPr>
          <p:cNvPr id="10" name="Imagen 9">
            <a:extLst>
              <a:ext uri="{FF2B5EF4-FFF2-40B4-BE49-F238E27FC236}">
                <a16:creationId xmlns:a16="http://schemas.microsoft.com/office/drawing/2014/main" id="{3E36F09E-F1CB-406A-392A-2357D3E33A62}"/>
              </a:ext>
            </a:extLst>
          </p:cNvPr>
          <p:cNvPicPr>
            <a:picLocks noChangeAspect="1"/>
          </p:cNvPicPr>
          <p:nvPr/>
        </p:nvPicPr>
        <p:blipFill>
          <a:blip r:embed="rId3"/>
          <a:stretch>
            <a:fillRect/>
          </a:stretch>
        </p:blipFill>
        <p:spPr>
          <a:xfrm>
            <a:off x="5779652" y="2297983"/>
            <a:ext cx="3034739" cy="1881141"/>
          </a:xfrm>
          <a:prstGeom prst="rect">
            <a:avLst/>
          </a:prstGeom>
        </p:spPr>
      </p:pic>
      <p:pic>
        <p:nvPicPr>
          <p:cNvPr id="11" name="Imagen 10">
            <a:extLst>
              <a:ext uri="{FF2B5EF4-FFF2-40B4-BE49-F238E27FC236}">
                <a16:creationId xmlns:a16="http://schemas.microsoft.com/office/drawing/2014/main" id="{C4C8E779-E106-4B7A-AA7F-1125AB284FBA}"/>
              </a:ext>
            </a:extLst>
          </p:cNvPr>
          <p:cNvPicPr>
            <a:picLocks noChangeAspect="1"/>
          </p:cNvPicPr>
          <p:nvPr/>
        </p:nvPicPr>
        <p:blipFill rotWithShape="1">
          <a:blip r:embed="rId4"/>
          <a:srcRect b="6636"/>
          <a:stretch/>
        </p:blipFill>
        <p:spPr>
          <a:xfrm>
            <a:off x="343840" y="2297983"/>
            <a:ext cx="3099887" cy="2052534"/>
          </a:xfrm>
          <a:prstGeom prst="rect">
            <a:avLst/>
          </a:prstGeom>
        </p:spPr>
      </p:pic>
      <p:pic>
        <p:nvPicPr>
          <p:cNvPr id="7170" name="Picture 2" descr="operations or process icon, vector 13652369 Vector Art at Vecteezy">
            <a:extLst>
              <a:ext uri="{FF2B5EF4-FFF2-40B4-BE49-F238E27FC236}">
                <a16:creationId xmlns:a16="http://schemas.microsoft.com/office/drawing/2014/main" id="{720CEE2E-41E5-6CE9-3655-626E5484942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25" t="21501" r="20834" b="19741"/>
          <a:stretch/>
        </p:blipFill>
        <p:spPr bwMode="auto">
          <a:xfrm>
            <a:off x="3609571" y="2085929"/>
            <a:ext cx="2004237" cy="197122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8;p15">
            <a:extLst>
              <a:ext uri="{FF2B5EF4-FFF2-40B4-BE49-F238E27FC236}">
                <a16:creationId xmlns:a16="http://schemas.microsoft.com/office/drawing/2014/main" id="{DE626E98-EA5D-1C8A-2BA0-5AFBB3B6A156}"/>
              </a:ext>
            </a:extLst>
          </p:cNvPr>
          <p:cNvSpPr txBox="1">
            <a:spLocks/>
          </p:cNvSpPr>
          <p:nvPr/>
        </p:nvSpPr>
        <p:spPr>
          <a:xfrm>
            <a:off x="777481" y="4179124"/>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dirty="0">
                <a:solidFill>
                  <a:schemeClr val="accent4">
                    <a:lumMod val="25000"/>
                  </a:schemeClr>
                </a:solidFill>
                <a:latin typeface="Source Sans Pro" panose="020B0503030403020204" pitchFamily="34" charset="0"/>
                <a:ea typeface="Source Sans Pro" panose="020B0503030403020204" pitchFamily="34" charset="0"/>
              </a:rPr>
              <a:t>Betweenness</a:t>
            </a:r>
          </a:p>
        </p:txBody>
      </p:sp>
      <p:sp>
        <p:nvSpPr>
          <p:cNvPr id="4" name="Google Shape;98;p15">
            <a:extLst>
              <a:ext uri="{FF2B5EF4-FFF2-40B4-BE49-F238E27FC236}">
                <a16:creationId xmlns:a16="http://schemas.microsoft.com/office/drawing/2014/main" id="{94991CF9-FCEF-B2E4-2F15-3E6287027B02}"/>
              </a:ext>
            </a:extLst>
          </p:cNvPr>
          <p:cNvSpPr txBox="1">
            <a:spLocks/>
          </p:cNvSpPr>
          <p:nvPr/>
        </p:nvSpPr>
        <p:spPr>
          <a:xfrm>
            <a:off x="6352953" y="4091019"/>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dirty="0">
                <a:solidFill>
                  <a:schemeClr val="accent4">
                    <a:lumMod val="25000"/>
                  </a:schemeClr>
                </a:solidFill>
                <a:latin typeface="Source Sans Pro" panose="020B0503030403020204" pitchFamily="34" charset="0"/>
                <a:ea typeface="Source Sans Pro" panose="020B0503030403020204" pitchFamily="34" charset="0"/>
              </a:rPr>
              <a:t>Betweenness oscillation</a:t>
            </a:r>
          </a:p>
        </p:txBody>
      </p:sp>
    </p:spTree>
    <p:extLst>
      <p:ext uri="{BB962C8B-B14F-4D97-AF65-F5344CB8AC3E}">
        <p14:creationId xmlns:p14="http://schemas.microsoft.com/office/powerpoint/2010/main" val="2931739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116822" y="609242"/>
            <a:ext cx="6910353" cy="17299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Advice to enhance</a:t>
            </a:r>
            <a:endParaRPr sz="3200" dirty="0"/>
          </a:p>
        </p:txBody>
      </p:sp>
      <p:sp>
        <p:nvSpPr>
          <p:cNvPr id="2" name="Google Shape;97;p15">
            <a:extLst>
              <a:ext uri="{FF2B5EF4-FFF2-40B4-BE49-F238E27FC236}">
                <a16:creationId xmlns:a16="http://schemas.microsoft.com/office/drawing/2014/main" id="{77DBD0A8-B511-D250-6DDE-6B87A16FB1C2}"/>
              </a:ext>
            </a:extLst>
          </p:cNvPr>
          <p:cNvSpPr txBox="1">
            <a:spLocks/>
          </p:cNvSpPr>
          <p:nvPr/>
        </p:nvSpPr>
        <p:spPr>
          <a:xfrm>
            <a:off x="1116822" y="2339163"/>
            <a:ext cx="6910353" cy="58040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pPr algn="ctr"/>
            <a:br>
              <a:rPr lang="en-US" sz="3200" dirty="0"/>
            </a:br>
            <a:r>
              <a:rPr lang="en-US" sz="3600" dirty="0"/>
              <a:t>Collaboration</a:t>
            </a:r>
            <a:endParaRPr lang="en-US" sz="3200" dirty="0"/>
          </a:p>
        </p:txBody>
      </p:sp>
    </p:spTree>
    <p:extLst>
      <p:ext uri="{BB962C8B-B14F-4D97-AF65-F5344CB8AC3E}">
        <p14:creationId xmlns:p14="http://schemas.microsoft.com/office/powerpoint/2010/main" val="3919513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1032" name="Picture 8" descr="Vector Realistic Blank Flipchart Isolated On White Clean Background. White  Horizontal Roll Up Banner For Presentation, Corporate Training And  Briefing. Vector Mockup Royalty Free SVG, Cliparts, Vectors, And Stock  Illustration. Image 111754964.">
            <a:extLst>
              <a:ext uri="{FF2B5EF4-FFF2-40B4-BE49-F238E27FC236}">
                <a16:creationId xmlns:a16="http://schemas.microsoft.com/office/drawing/2014/main" id="{529BE45B-DB62-0FE6-7003-76B889E72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89"/>
          <a:stretch/>
        </p:blipFill>
        <p:spPr bwMode="auto">
          <a:xfrm>
            <a:off x="809682" y="2216028"/>
            <a:ext cx="1650833" cy="149913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74;p30">
            <a:extLst>
              <a:ext uri="{FF2B5EF4-FFF2-40B4-BE49-F238E27FC236}">
                <a16:creationId xmlns:a16="http://schemas.microsoft.com/office/drawing/2014/main" id="{87F96BDF-EDB8-B0E1-3A69-B43FAAE447CE}"/>
              </a:ext>
            </a:extLst>
          </p:cNvPr>
          <p:cNvSpPr txBox="1">
            <a:spLocks/>
          </p:cNvSpPr>
          <p:nvPr/>
        </p:nvSpPr>
        <p:spPr>
          <a:xfrm>
            <a:off x="1753905" y="830812"/>
            <a:ext cx="637971"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 sz="2800" dirty="0"/>
              <a:t>1</a:t>
            </a:r>
          </a:p>
        </p:txBody>
      </p:sp>
      <p:sp>
        <p:nvSpPr>
          <p:cNvPr id="7" name="Google Shape;117;p18">
            <a:extLst>
              <a:ext uri="{FF2B5EF4-FFF2-40B4-BE49-F238E27FC236}">
                <a16:creationId xmlns:a16="http://schemas.microsoft.com/office/drawing/2014/main" id="{F37EB057-AC9D-D6C7-AFD5-16EC4DAF5477}"/>
              </a:ext>
            </a:extLst>
          </p:cNvPr>
          <p:cNvSpPr/>
          <p:nvPr/>
        </p:nvSpPr>
        <p:spPr>
          <a:xfrm flipH="1">
            <a:off x="1593711" y="929406"/>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p18">
            <a:extLst>
              <a:ext uri="{FF2B5EF4-FFF2-40B4-BE49-F238E27FC236}">
                <a16:creationId xmlns:a16="http://schemas.microsoft.com/office/drawing/2014/main" id="{DE411D48-917C-416D-F0AE-105F68CCAF95}"/>
              </a:ext>
            </a:extLst>
          </p:cNvPr>
          <p:cNvSpPr/>
          <p:nvPr/>
        </p:nvSpPr>
        <p:spPr>
          <a:xfrm flipH="1">
            <a:off x="1644630" y="977670"/>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8;p15">
            <a:extLst>
              <a:ext uri="{FF2B5EF4-FFF2-40B4-BE49-F238E27FC236}">
                <a16:creationId xmlns:a16="http://schemas.microsoft.com/office/drawing/2014/main" id="{8A6FBD25-8809-BC6B-CE63-3948908FE362}"/>
              </a:ext>
            </a:extLst>
          </p:cNvPr>
          <p:cNvSpPr txBox="1">
            <a:spLocks/>
          </p:cNvSpPr>
          <p:nvPr/>
        </p:nvSpPr>
        <p:spPr>
          <a:xfrm>
            <a:off x="2031579" y="975735"/>
            <a:ext cx="5535133"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Establish </a:t>
            </a:r>
            <a:r>
              <a:rPr lang="en-US" sz="1800" b="1" dirty="0">
                <a:solidFill>
                  <a:schemeClr val="tx1"/>
                </a:solidFill>
                <a:latin typeface="Source Sans Pro" panose="020B0503030403020204" pitchFamily="34" charset="0"/>
                <a:ea typeface="Source Sans Pro" panose="020B0503030403020204" pitchFamily="34" charset="0"/>
              </a:rPr>
              <a:t>more ties </a:t>
            </a:r>
            <a:r>
              <a:rPr lang="en-US" sz="1800" dirty="0">
                <a:solidFill>
                  <a:schemeClr val="tx1"/>
                </a:solidFill>
                <a:latin typeface="Source Sans Pro" panose="020B0503030403020204" pitchFamily="34" charset="0"/>
                <a:ea typeface="Source Sans Pro" panose="020B0503030403020204" pitchFamily="34" charset="0"/>
              </a:rPr>
              <a:t>with people in the community</a:t>
            </a:r>
          </a:p>
        </p:txBody>
      </p:sp>
      <p:pic>
        <p:nvPicPr>
          <p:cNvPr id="1026" name="Picture 2" descr="Work relationship Vectors &amp; Illustrations for Free Download | Freepik">
            <a:extLst>
              <a:ext uri="{FF2B5EF4-FFF2-40B4-BE49-F238E27FC236}">
                <a16:creationId xmlns:a16="http://schemas.microsoft.com/office/drawing/2014/main" id="{6D2A1B40-D5CC-90A0-4679-FE95BE864D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0203" y="1804369"/>
            <a:ext cx="4013367" cy="225671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8;p15">
            <a:extLst>
              <a:ext uri="{FF2B5EF4-FFF2-40B4-BE49-F238E27FC236}">
                <a16:creationId xmlns:a16="http://schemas.microsoft.com/office/drawing/2014/main" id="{E7D2B03F-C891-18EE-F287-C316EF33CB7C}"/>
              </a:ext>
            </a:extLst>
          </p:cNvPr>
          <p:cNvSpPr txBox="1">
            <a:spLocks/>
          </p:cNvSpPr>
          <p:nvPr/>
        </p:nvSpPr>
        <p:spPr>
          <a:xfrm>
            <a:off x="937141" y="2481053"/>
            <a:ext cx="1395914" cy="74075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i="1" dirty="0">
                <a:solidFill>
                  <a:schemeClr val="tx1"/>
                </a:solidFill>
                <a:latin typeface="Source Sans Pro" panose="020B0503030403020204" pitchFamily="34" charset="0"/>
                <a:ea typeface="Source Sans Pro" panose="020B0503030403020204" pitchFamily="34" charset="0"/>
              </a:rPr>
              <a:t>Stronger connections to the right people help you get</a:t>
            </a:r>
          </a:p>
          <a:p>
            <a:pPr algn="ctr"/>
            <a:r>
              <a:rPr lang="en-US" sz="1000" i="1" dirty="0">
                <a:solidFill>
                  <a:schemeClr val="tx1"/>
                </a:solidFill>
                <a:latin typeface="Source Sans Pro" panose="020B0503030403020204" pitchFamily="34" charset="0"/>
                <a:ea typeface="Source Sans Pro" panose="020B0503030403020204" pitchFamily="34" charset="0"/>
              </a:rPr>
              <a:t>things done </a:t>
            </a:r>
          </a:p>
        </p:txBody>
      </p:sp>
      <p:pic>
        <p:nvPicPr>
          <p:cNvPr id="22" name="Picture 8" descr="Vector Realistic Blank Flipchart Isolated On White Clean Background. White  Horizontal Roll Up Banner For Presentation, Corporate Training And  Briefing. Vector Mockup Royalty Free SVG, Cliparts, Vectors, And Stock  Illustration. Image 111754964.">
            <a:extLst>
              <a:ext uri="{FF2B5EF4-FFF2-40B4-BE49-F238E27FC236}">
                <a16:creationId xmlns:a16="http://schemas.microsoft.com/office/drawing/2014/main" id="{7B334C0B-56DF-5778-7B61-8BF8A9553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89"/>
          <a:stretch/>
        </p:blipFill>
        <p:spPr bwMode="auto">
          <a:xfrm>
            <a:off x="6670045" y="2173989"/>
            <a:ext cx="1650833" cy="1499135"/>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98;p15">
            <a:extLst>
              <a:ext uri="{FF2B5EF4-FFF2-40B4-BE49-F238E27FC236}">
                <a16:creationId xmlns:a16="http://schemas.microsoft.com/office/drawing/2014/main" id="{536E1B54-E08D-0403-3FFB-A9B23438F815}"/>
              </a:ext>
            </a:extLst>
          </p:cNvPr>
          <p:cNvSpPr txBox="1">
            <a:spLocks/>
          </p:cNvSpPr>
          <p:nvPr/>
        </p:nvSpPr>
        <p:spPr>
          <a:xfrm>
            <a:off x="6897055" y="2431044"/>
            <a:ext cx="1196812" cy="74075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i="1" dirty="0">
                <a:solidFill>
                  <a:schemeClr val="tx1"/>
                </a:solidFill>
                <a:latin typeface="Source Sans Pro" panose="020B0503030403020204" pitchFamily="34" charset="0"/>
                <a:ea typeface="Source Sans Pro" panose="020B0503030403020204" pitchFamily="34" charset="0"/>
              </a:rPr>
              <a:t>Being a broker in the network allows you to control the flow of info </a:t>
            </a:r>
          </a:p>
        </p:txBody>
      </p:sp>
      <p:sp>
        <p:nvSpPr>
          <p:cNvPr id="3" name="Google Shape;171;p23">
            <a:extLst>
              <a:ext uri="{FF2B5EF4-FFF2-40B4-BE49-F238E27FC236}">
                <a16:creationId xmlns:a16="http://schemas.microsoft.com/office/drawing/2014/main" id="{D2DAB93A-6E86-1630-6C83-C8D410FDCCCE}"/>
              </a:ext>
            </a:extLst>
          </p:cNvPr>
          <p:cNvSpPr txBox="1">
            <a:spLocks noGrp="1"/>
          </p:cNvSpPr>
          <p:nvPr>
            <p:ph type="sldNum" idx="12"/>
          </p:nvPr>
        </p:nvSpPr>
        <p:spPr>
          <a:xfrm>
            <a:off x="8404384" y="475519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dirty="0"/>
          </a:p>
        </p:txBody>
      </p:sp>
    </p:spTree>
    <p:extLst>
      <p:ext uri="{BB962C8B-B14F-4D97-AF65-F5344CB8AC3E}">
        <p14:creationId xmlns:p14="http://schemas.microsoft.com/office/powerpoint/2010/main" val="144907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1032" name="Picture 8" descr="Vector Realistic Blank Flipchart Isolated On White Clean Background. White  Horizontal Roll Up Banner For Presentation, Corporate Training And  Briefing. Vector Mockup Royalty Free SVG, Cliparts, Vectors, And Stock  Illustration. Image 111754964.">
            <a:extLst>
              <a:ext uri="{FF2B5EF4-FFF2-40B4-BE49-F238E27FC236}">
                <a16:creationId xmlns:a16="http://schemas.microsoft.com/office/drawing/2014/main" id="{529BE45B-DB62-0FE6-7003-76B889E72A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89"/>
          <a:stretch/>
        </p:blipFill>
        <p:spPr bwMode="auto">
          <a:xfrm>
            <a:off x="3365392" y="1795555"/>
            <a:ext cx="2616274" cy="224546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74;p30">
            <a:extLst>
              <a:ext uri="{FF2B5EF4-FFF2-40B4-BE49-F238E27FC236}">
                <a16:creationId xmlns:a16="http://schemas.microsoft.com/office/drawing/2014/main" id="{87F96BDF-EDB8-B0E1-3A69-B43FAAE447CE}"/>
              </a:ext>
            </a:extLst>
          </p:cNvPr>
          <p:cNvSpPr txBox="1">
            <a:spLocks/>
          </p:cNvSpPr>
          <p:nvPr/>
        </p:nvSpPr>
        <p:spPr>
          <a:xfrm>
            <a:off x="1961991" y="726604"/>
            <a:ext cx="637971"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 sz="2800" dirty="0"/>
              <a:t>2</a:t>
            </a:r>
          </a:p>
        </p:txBody>
      </p:sp>
      <p:sp>
        <p:nvSpPr>
          <p:cNvPr id="7" name="Google Shape;117;p18">
            <a:extLst>
              <a:ext uri="{FF2B5EF4-FFF2-40B4-BE49-F238E27FC236}">
                <a16:creationId xmlns:a16="http://schemas.microsoft.com/office/drawing/2014/main" id="{F37EB057-AC9D-D6C7-AFD5-16EC4DAF5477}"/>
              </a:ext>
            </a:extLst>
          </p:cNvPr>
          <p:cNvSpPr/>
          <p:nvPr/>
        </p:nvSpPr>
        <p:spPr>
          <a:xfrm flipH="1">
            <a:off x="1850688" y="825198"/>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p18">
            <a:extLst>
              <a:ext uri="{FF2B5EF4-FFF2-40B4-BE49-F238E27FC236}">
                <a16:creationId xmlns:a16="http://schemas.microsoft.com/office/drawing/2014/main" id="{DE411D48-917C-416D-F0AE-105F68CCAF95}"/>
              </a:ext>
            </a:extLst>
          </p:cNvPr>
          <p:cNvSpPr/>
          <p:nvPr/>
        </p:nvSpPr>
        <p:spPr>
          <a:xfrm flipH="1">
            <a:off x="1901607" y="873462"/>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8;p15">
            <a:extLst>
              <a:ext uri="{FF2B5EF4-FFF2-40B4-BE49-F238E27FC236}">
                <a16:creationId xmlns:a16="http://schemas.microsoft.com/office/drawing/2014/main" id="{8A6FBD25-8809-BC6B-CE63-3948908FE362}"/>
              </a:ext>
            </a:extLst>
          </p:cNvPr>
          <p:cNvSpPr txBox="1">
            <a:spLocks/>
          </p:cNvSpPr>
          <p:nvPr/>
        </p:nvSpPr>
        <p:spPr>
          <a:xfrm>
            <a:off x="2012911" y="895259"/>
            <a:ext cx="5535133"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Embrace </a:t>
            </a:r>
            <a:r>
              <a:rPr lang="en-US" sz="1800" b="1" dirty="0">
                <a:solidFill>
                  <a:schemeClr val="tx1"/>
                </a:solidFill>
                <a:latin typeface="Source Sans Pro" panose="020B0503030403020204" pitchFamily="34" charset="0"/>
                <a:ea typeface="Source Sans Pro" panose="020B0503030403020204" pitchFamily="34" charset="0"/>
              </a:rPr>
              <a:t>creativity</a:t>
            </a:r>
            <a:r>
              <a:rPr lang="en-US" sz="1800" dirty="0">
                <a:solidFill>
                  <a:schemeClr val="tx1"/>
                </a:solidFill>
                <a:latin typeface="Source Sans Pro" panose="020B0503030403020204" pitchFamily="34" charset="0"/>
                <a:ea typeface="Source Sans Pro" panose="020B0503030403020204" pitchFamily="34" charset="0"/>
              </a:rPr>
              <a:t> and </a:t>
            </a:r>
            <a:r>
              <a:rPr lang="en-US" sz="1800" b="1" dirty="0">
                <a:solidFill>
                  <a:schemeClr val="tx1"/>
                </a:solidFill>
                <a:latin typeface="Source Sans Pro" panose="020B0503030403020204" pitchFamily="34" charset="0"/>
                <a:ea typeface="Source Sans Pro" panose="020B0503030403020204" pitchFamily="34" charset="0"/>
              </a:rPr>
              <a:t>openness</a:t>
            </a:r>
            <a:r>
              <a:rPr lang="en-US" sz="1800" dirty="0">
                <a:solidFill>
                  <a:schemeClr val="tx1"/>
                </a:solidFill>
                <a:latin typeface="Source Sans Pro" panose="020B0503030403020204" pitchFamily="34" charset="0"/>
                <a:ea typeface="Source Sans Pro" panose="020B0503030403020204" pitchFamily="34" charset="0"/>
              </a:rPr>
              <a:t> to change</a:t>
            </a:r>
            <a:endParaRPr lang="en-US" sz="1800" b="1" dirty="0">
              <a:solidFill>
                <a:schemeClr val="tx1"/>
              </a:solidFill>
              <a:latin typeface="Source Sans Pro" panose="020B0503030403020204" pitchFamily="34" charset="0"/>
              <a:ea typeface="Source Sans Pro" panose="020B0503030403020204" pitchFamily="34" charset="0"/>
            </a:endParaRPr>
          </a:p>
        </p:txBody>
      </p:sp>
      <p:sp>
        <p:nvSpPr>
          <p:cNvPr id="13" name="Google Shape;98;p15">
            <a:extLst>
              <a:ext uri="{FF2B5EF4-FFF2-40B4-BE49-F238E27FC236}">
                <a16:creationId xmlns:a16="http://schemas.microsoft.com/office/drawing/2014/main" id="{17FB2831-9211-D574-93F9-D1C7020A9C3C}"/>
              </a:ext>
            </a:extLst>
          </p:cNvPr>
          <p:cNvSpPr txBox="1">
            <a:spLocks/>
          </p:cNvSpPr>
          <p:nvPr/>
        </p:nvSpPr>
        <p:spPr>
          <a:xfrm>
            <a:off x="3599215" y="2119152"/>
            <a:ext cx="2148628" cy="74075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i="1" dirty="0">
                <a:solidFill>
                  <a:schemeClr val="tx1"/>
                </a:solidFill>
                <a:latin typeface="Source Sans Pro" panose="020B0503030403020204" pitchFamily="34" charset="0"/>
                <a:ea typeface="Source Sans Pro" panose="020B0503030403020204" pitchFamily="34" charset="0"/>
              </a:rPr>
              <a:t>The ability for a person to change network position indicates</a:t>
            </a:r>
          </a:p>
          <a:p>
            <a:pPr algn="ctr"/>
            <a:r>
              <a:rPr lang="en-US" sz="1000" i="1" dirty="0">
                <a:solidFill>
                  <a:schemeClr val="tx1"/>
                </a:solidFill>
                <a:latin typeface="Source Sans Pro" panose="020B0503030403020204" pitchFamily="34" charset="0"/>
                <a:ea typeface="Source Sans Pro" panose="020B0503030403020204" pitchFamily="34" charset="0"/>
              </a:rPr>
              <a:t>willingness to allow the best</a:t>
            </a:r>
          </a:p>
          <a:p>
            <a:pPr algn="ctr"/>
            <a:r>
              <a:rPr lang="en-US" sz="1000" i="1" dirty="0">
                <a:solidFill>
                  <a:schemeClr val="tx1"/>
                </a:solidFill>
                <a:latin typeface="Source Sans Pro" panose="020B0503030403020204" pitchFamily="34" charset="0"/>
                <a:ea typeface="Source Sans Pro" panose="020B0503030403020204" pitchFamily="34" charset="0"/>
              </a:rPr>
              <a:t>qualified people to lead depending</a:t>
            </a:r>
          </a:p>
          <a:p>
            <a:pPr algn="ctr"/>
            <a:r>
              <a:rPr lang="en-US" sz="1000" i="1" dirty="0">
                <a:solidFill>
                  <a:schemeClr val="tx1"/>
                </a:solidFill>
                <a:latin typeface="Source Sans Pro" panose="020B0503030403020204" pitchFamily="34" charset="0"/>
                <a:ea typeface="Source Sans Pro" panose="020B0503030403020204" pitchFamily="34" charset="0"/>
              </a:rPr>
              <a:t>on the context, showing high creativity, good collaboration</a:t>
            </a:r>
          </a:p>
          <a:p>
            <a:pPr algn="ctr"/>
            <a:r>
              <a:rPr lang="en-US" sz="1000" i="1" dirty="0">
                <a:solidFill>
                  <a:schemeClr val="tx1"/>
                </a:solidFill>
                <a:latin typeface="Source Sans Pro" panose="020B0503030403020204" pitchFamily="34" charset="0"/>
                <a:ea typeface="Source Sans Pro" panose="020B0503030403020204" pitchFamily="34" charset="0"/>
              </a:rPr>
              <a:t>and communication</a:t>
            </a:r>
          </a:p>
        </p:txBody>
      </p:sp>
      <p:pic>
        <p:nvPicPr>
          <p:cNvPr id="3076" name="Picture 4" descr="Leadership Vector Art, Icons, and Graphics for Free Download">
            <a:extLst>
              <a:ext uri="{FF2B5EF4-FFF2-40B4-BE49-F238E27FC236}">
                <a16:creationId xmlns:a16="http://schemas.microsoft.com/office/drawing/2014/main" id="{36C6A94D-D7BE-906F-FA68-139F9D480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16" y="1911345"/>
            <a:ext cx="26289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CFF6F36A-374E-7F8E-8A9B-D6969AD014D6}"/>
              </a:ext>
            </a:extLst>
          </p:cNvPr>
          <p:cNvPicPr>
            <a:picLocks noChangeAspect="1"/>
          </p:cNvPicPr>
          <p:nvPr/>
        </p:nvPicPr>
        <p:blipFill>
          <a:blip r:embed="rId5"/>
          <a:stretch>
            <a:fillRect/>
          </a:stretch>
        </p:blipFill>
        <p:spPr>
          <a:xfrm>
            <a:off x="6643558" y="2076373"/>
            <a:ext cx="1755497" cy="1777667"/>
          </a:xfrm>
          <a:prstGeom prst="rect">
            <a:avLst/>
          </a:prstGeom>
        </p:spPr>
      </p:pic>
      <p:sp>
        <p:nvSpPr>
          <p:cNvPr id="4" name="Google Shape;171;p23">
            <a:extLst>
              <a:ext uri="{FF2B5EF4-FFF2-40B4-BE49-F238E27FC236}">
                <a16:creationId xmlns:a16="http://schemas.microsoft.com/office/drawing/2014/main" id="{E6667535-EF4C-B118-89D3-BECF2102652D}"/>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dirty="0"/>
          </a:p>
        </p:txBody>
      </p:sp>
    </p:spTree>
    <p:extLst>
      <p:ext uri="{BB962C8B-B14F-4D97-AF65-F5344CB8AC3E}">
        <p14:creationId xmlns:p14="http://schemas.microsoft.com/office/powerpoint/2010/main" val="3850017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37573" y="1835367"/>
            <a:ext cx="6068853"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What do you think you know about your community?</a:t>
            </a:r>
            <a:endParaRPr sz="3200" dirty="0"/>
          </a:p>
        </p:txBody>
      </p:sp>
      <p:pic>
        <p:nvPicPr>
          <p:cNvPr id="2" name="Imagen 1">
            <a:extLst>
              <a:ext uri="{FF2B5EF4-FFF2-40B4-BE49-F238E27FC236}">
                <a16:creationId xmlns:a16="http://schemas.microsoft.com/office/drawing/2014/main" id="{074BE0FE-6BAA-6BE9-ABD5-ED8497420225}"/>
              </a:ext>
            </a:extLst>
          </p:cNvPr>
          <p:cNvPicPr>
            <a:picLocks noChangeAspect="1"/>
          </p:cNvPicPr>
          <p:nvPr/>
        </p:nvPicPr>
        <p:blipFill rotWithShape="1">
          <a:blip r:embed="rId3"/>
          <a:srcRect l="14571" t="9580" r="16002" b="2095"/>
          <a:stretch/>
        </p:blipFill>
        <p:spPr>
          <a:xfrm>
            <a:off x="265814" y="265963"/>
            <a:ext cx="2123605" cy="1606218"/>
          </a:xfrm>
          <a:prstGeom prst="rect">
            <a:avLst/>
          </a:prstGeom>
        </p:spPr>
      </p:pic>
      <p:pic>
        <p:nvPicPr>
          <p:cNvPr id="4" name="Imagen 3" descr="Gráfico, Histograma&#10;&#10;Descripción generada automáticamente">
            <a:extLst>
              <a:ext uri="{FF2B5EF4-FFF2-40B4-BE49-F238E27FC236}">
                <a16:creationId xmlns:a16="http://schemas.microsoft.com/office/drawing/2014/main" id="{AD544BCF-BDCE-F895-3CA3-6865DAB47B26}"/>
              </a:ext>
            </a:extLst>
          </p:cNvPr>
          <p:cNvPicPr>
            <a:picLocks noChangeAspect="1"/>
          </p:cNvPicPr>
          <p:nvPr/>
        </p:nvPicPr>
        <p:blipFill rotWithShape="1">
          <a:blip r:embed="rId4"/>
          <a:srcRect r="23108"/>
          <a:stretch/>
        </p:blipFill>
        <p:spPr>
          <a:xfrm>
            <a:off x="3623923" y="3627362"/>
            <a:ext cx="2210000" cy="1119800"/>
          </a:xfrm>
          <a:prstGeom prst="rect">
            <a:avLst/>
          </a:prstGeom>
        </p:spPr>
      </p:pic>
      <p:pic>
        <p:nvPicPr>
          <p:cNvPr id="5" name="Imagen 4">
            <a:extLst>
              <a:ext uri="{FF2B5EF4-FFF2-40B4-BE49-F238E27FC236}">
                <a16:creationId xmlns:a16="http://schemas.microsoft.com/office/drawing/2014/main" id="{D52281F6-7ACD-DE24-3DB4-9D86DD1562D8}"/>
              </a:ext>
            </a:extLst>
          </p:cNvPr>
          <p:cNvPicPr>
            <a:picLocks noChangeAspect="1"/>
          </p:cNvPicPr>
          <p:nvPr/>
        </p:nvPicPr>
        <p:blipFill rotWithShape="1">
          <a:blip r:embed="rId5"/>
          <a:srcRect l="9338" b="9378"/>
          <a:stretch/>
        </p:blipFill>
        <p:spPr>
          <a:xfrm>
            <a:off x="6263827" y="3403322"/>
            <a:ext cx="2210001" cy="1458302"/>
          </a:xfrm>
          <a:prstGeom prst="rect">
            <a:avLst/>
          </a:prstGeom>
        </p:spPr>
      </p:pic>
      <p:pic>
        <p:nvPicPr>
          <p:cNvPr id="7" name="Imagen 6">
            <a:extLst>
              <a:ext uri="{FF2B5EF4-FFF2-40B4-BE49-F238E27FC236}">
                <a16:creationId xmlns:a16="http://schemas.microsoft.com/office/drawing/2014/main" id="{F692F1B9-B4F3-1A3F-6183-93D4B63EC05D}"/>
              </a:ext>
            </a:extLst>
          </p:cNvPr>
          <p:cNvPicPr>
            <a:picLocks noChangeAspect="1"/>
          </p:cNvPicPr>
          <p:nvPr/>
        </p:nvPicPr>
        <p:blipFill>
          <a:blip r:embed="rId6"/>
          <a:stretch>
            <a:fillRect/>
          </a:stretch>
        </p:blipFill>
        <p:spPr>
          <a:xfrm>
            <a:off x="581436" y="3942142"/>
            <a:ext cx="2728643" cy="692753"/>
          </a:xfrm>
          <a:prstGeom prst="rect">
            <a:avLst/>
          </a:prstGeom>
        </p:spPr>
      </p:pic>
      <p:sp>
        <p:nvSpPr>
          <p:cNvPr id="8" name="Google Shape;98;p15">
            <a:extLst>
              <a:ext uri="{FF2B5EF4-FFF2-40B4-BE49-F238E27FC236}">
                <a16:creationId xmlns:a16="http://schemas.microsoft.com/office/drawing/2014/main" id="{39C84CA4-07EC-68CD-0648-F6B847E4104C}"/>
              </a:ext>
            </a:extLst>
          </p:cNvPr>
          <p:cNvSpPr txBox="1">
            <a:spLocks/>
          </p:cNvSpPr>
          <p:nvPr/>
        </p:nvSpPr>
        <p:spPr>
          <a:xfrm>
            <a:off x="1878808" y="2953918"/>
            <a:ext cx="5386382" cy="105692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bg2"/>
                </a:solidFill>
                <a:latin typeface="Source Sans Pro" panose="020B0503030403020204" pitchFamily="34" charset="0"/>
                <a:ea typeface="Source Sans Pro" panose="020B0503030403020204" pitchFamily="34" charset="0"/>
              </a:rPr>
              <a:t>How many </a:t>
            </a:r>
            <a:r>
              <a:rPr lang="en-US" sz="1800" b="1" dirty="0">
                <a:solidFill>
                  <a:schemeClr val="bg2"/>
                </a:solidFill>
                <a:latin typeface="Source Sans Pro" panose="020B0503030403020204" pitchFamily="34" charset="0"/>
                <a:ea typeface="Source Sans Pro" panose="020B0503030403020204" pitchFamily="34" charset="0"/>
              </a:rPr>
              <a:t>variables</a:t>
            </a:r>
            <a:r>
              <a:rPr lang="en-US" sz="1800" dirty="0">
                <a:solidFill>
                  <a:schemeClr val="bg2"/>
                </a:solidFill>
                <a:latin typeface="Source Sans Pro" panose="020B0503030403020204" pitchFamily="34" charset="0"/>
                <a:ea typeface="Source Sans Pro" panose="020B0503030403020204" pitchFamily="34" charset="0"/>
              </a:rPr>
              <a:t> could be </a:t>
            </a:r>
            <a:r>
              <a:rPr lang="en-US" sz="1800" b="1" dirty="0">
                <a:solidFill>
                  <a:schemeClr val="bg2"/>
                </a:solidFill>
                <a:latin typeface="Source Sans Pro" panose="020B0503030403020204" pitchFamily="34" charset="0"/>
                <a:ea typeface="Source Sans Pro" panose="020B0503030403020204" pitchFamily="34" charset="0"/>
              </a:rPr>
              <a:t>measured</a:t>
            </a:r>
            <a:r>
              <a:rPr lang="en-US" sz="1800" dirty="0">
                <a:solidFill>
                  <a:schemeClr val="bg2"/>
                </a:solidFill>
                <a:latin typeface="Source Sans Pro" panose="020B0503030403020204" pitchFamily="34" charset="0"/>
                <a:ea typeface="Source Sans Pro" panose="020B0503030403020204" pitchFamily="34" charset="0"/>
              </a:rPr>
              <a:t>?</a:t>
            </a:r>
          </a:p>
        </p:txBody>
      </p:sp>
      <p:pic>
        <p:nvPicPr>
          <p:cNvPr id="9" name="Imagen 8">
            <a:extLst>
              <a:ext uri="{FF2B5EF4-FFF2-40B4-BE49-F238E27FC236}">
                <a16:creationId xmlns:a16="http://schemas.microsoft.com/office/drawing/2014/main" id="{852E8AA5-BA12-74EF-D5B6-B395310A46F8}"/>
              </a:ext>
            </a:extLst>
          </p:cNvPr>
          <p:cNvPicPr>
            <a:picLocks noChangeAspect="1"/>
          </p:cNvPicPr>
          <p:nvPr/>
        </p:nvPicPr>
        <p:blipFill rotWithShape="1">
          <a:blip r:embed="rId7"/>
          <a:srcRect l="17410" r="3991" b="7266"/>
          <a:stretch/>
        </p:blipFill>
        <p:spPr>
          <a:xfrm>
            <a:off x="316643" y="2354826"/>
            <a:ext cx="1679944" cy="1223223"/>
          </a:xfrm>
          <a:prstGeom prst="rect">
            <a:avLst/>
          </a:prstGeom>
        </p:spPr>
      </p:pic>
      <p:pic>
        <p:nvPicPr>
          <p:cNvPr id="10" name="Imagen 9">
            <a:extLst>
              <a:ext uri="{FF2B5EF4-FFF2-40B4-BE49-F238E27FC236}">
                <a16:creationId xmlns:a16="http://schemas.microsoft.com/office/drawing/2014/main" id="{926DDFEA-3A96-FE06-BC75-0B413B5C5946}"/>
              </a:ext>
            </a:extLst>
          </p:cNvPr>
          <p:cNvPicPr>
            <a:picLocks noChangeAspect="1"/>
          </p:cNvPicPr>
          <p:nvPr/>
        </p:nvPicPr>
        <p:blipFill rotWithShape="1">
          <a:blip r:embed="rId8"/>
          <a:srcRect l="24292" t="15658" r="12134"/>
          <a:stretch/>
        </p:blipFill>
        <p:spPr>
          <a:xfrm>
            <a:off x="7497114" y="2392164"/>
            <a:ext cx="1330242" cy="1122931"/>
          </a:xfrm>
          <a:prstGeom prst="rect">
            <a:avLst/>
          </a:prstGeom>
        </p:spPr>
      </p:pic>
      <p:pic>
        <p:nvPicPr>
          <p:cNvPr id="11" name="Imagen 10">
            <a:extLst>
              <a:ext uri="{FF2B5EF4-FFF2-40B4-BE49-F238E27FC236}">
                <a16:creationId xmlns:a16="http://schemas.microsoft.com/office/drawing/2014/main" id="{38D1243D-1C77-EFDD-8718-1C0C391A4F9A}"/>
              </a:ext>
            </a:extLst>
          </p:cNvPr>
          <p:cNvPicPr>
            <a:picLocks noChangeAspect="1"/>
          </p:cNvPicPr>
          <p:nvPr/>
        </p:nvPicPr>
        <p:blipFill>
          <a:blip r:embed="rId9">
            <a:alphaModFix amt="85000"/>
          </a:blip>
          <a:stretch>
            <a:fillRect/>
          </a:stretch>
        </p:blipFill>
        <p:spPr>
          <a:xfrm>
            <a:off x="7290204" y="453224"/>
            <a:ext cx="1247087" cy="1262837"/>
          </a:xfrm>
          <a:prstGeom prst="rect">
            <a:avLst/>
          </a:prstGeom>
        </p:spPr>
      </p:pic>
      <p:pic>
        <p:nvPicPr>
          <p:cNvPr id="12" name="Imagen 11">
            <a:extLst>
              <a:ext uri="{FF2B5EF4-FFF2-40B4-BE49-F238E27FC236}">
                <a16:creationId xmlns:a16="http://schemas.microsoft.com/office/drawing/2014/main" id="{83029E68-8A4B-BB1F-1C9D-972623476858}"/>
              </a:ext>
            </a:extLst>
          </p:cNvPr>
          <p:cNvPicPr>
            <a:picLocks noChangeAspect="1"/>
          </p:cNvPicPr>
          <p:nvPr/>
        </p:nvPicPr>
        <p:blipFill rotWithShape="1">
          <a:blip r:embed="rId10"/>
          <a:srcRect l="5201" t="13337" r="3024"/>
          <a:stretch/>
        </p:blipFill>
        <p:spPr>
          <a:xfrm>
            <a:off x="2879347" y="508605"/>
            <a:ext cx="3920929" cy="1170648"/>
          </a:xfrm>
          <a:prstGeom prst="rect">
            <a:avLst/>
          </a:prstGeom>
        </p:spPr>
      </p:pic>
    </p:spTree>
    <p:extLst>
      <p:ext uri="{BB962C8B-B14F-4D97-AF65-F5344CB8AC3E}">
        <p14:creationId xmlns:p14="http://schemas.microsoft.com/office/powerpoint/2010/main" val="261081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2" name="Picture 8" descr="Vector Realistic Blank Flipchart Isolated On White Clean Background. White  Horizontal Roll Up Banner For Presentation, Corporate Training And  Briefing. Vector Mockup Royalty Free SVG, Cliparts, Vectors, And Stock  Illustration. Image 111754964.">
            <a:extLst>
              <a:ext uri="{FF2B5EF4-FFF2-40B4-BE49-F238E27FC236}">
                <a16:creationId xmlns:a16="http://schemas.microsoft.com/office/drawing/2014/main" id="{7B334C0B-56DF-5778-7B61-8BF8A9553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89"/>
          <a:stretch/>
        </p:blipFill>
        <p:spPr bwMode="auto">
          <a:xfrm>
            <a:off x="5092105" y="2081011"/>
            <a:ext cx="1971478" cy="179031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74;p30">
            <a:extLst>
              <a:ext uri="{FF2B5EF4-FFF2-40B4-BE49-F238E27FC236}">
                <a16:creationId xmlns:a16="http://schemas.microsoft.com/office/drawing/2014/main" id="{87F96BDF-EDB8-B0E1-3A69-B43FAAE447CE}"/>
              </a:ext>
            </a:extLst>
          </p:cNvPr>
          <p:cNvSpPr txBox="1">
            <a:spLocks/>
          </p:cNvSpPr>
          <p:nvPr/>
        </p:nvSpPr>
        <p:spPr>
          <a:xfrm>
            <a:off x="2279886" y="930533"/>
            <a:ext cx="637971"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 sz="2800" dirty="0"/>
              <a:t>3</a:t>
            </a:r>
          </a:p>
        </p:txBody>
      </p:sp>
      <p:sp>
        <p:nvSpPr>
          <p:cNvPr id="7" name="Google Shape;117;p18">
            <a:extLst>
              <a:ext uri="{FF2B5EF4-FFF2-40B4-BE49-F238E27FC236}">
                <a16:creationId xmlns:a16="http://schemas.microsoft.com/office/drawing/2014/main" id="{F37EB057-AC9D-D6C7-AFD5-16EC4DAF5477}"/>
              </a:ext>
            </a:extLst>
          </p:cNvPr>
          <p:cNvSpPr/>
          <p:nvPr/>
        </p:nvSpPr>
        <p:spPr>
          <a:xfrm flipH="1">
            <a:off x="2146429" y="1029127"/>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p18">
            <a:extLst>
              <a:ext uri="{FF2B5EF4-FFF2-40B4-BE49-F238E27FC236}">
                <a16:creationId xmlns:a16="http://schemas.microsoft.com/office/drawing/2014/main" id="{DE411D48-917C-416D-F0AE-105F68CCAF95}"/>
              </a:ext>
            </a:extLst>
          </p:cNvPr>
          <p:cNvSpPr/>
          <p:nvPr/>
        </p:nvSpPr>
        <p:spPr>
          <a:xfrm flipH="1">
            <a:off x="2197348" y="1077391"/>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8;p15">
            <a:extLst>
              <a:ext uri="{FF2B5EF4-FFF2-40B4-BE49-F238E27FC236}">
                <a16:creationId xmlns:a16="http://schemas.microsoft.com/office/drawing/2014/main" id="{8A6FBD25-8809-BC6B-CE63-3948908FE362}"/>
              </a:ext>
            </a:extLst>
          </p:cNvPr>
          <p:cNvSpPr txBox="1">
            <a:spLocks/>
          </p:cNvSpPr>
          <p:nvPr/>
        </p:nvSpPr>
        <p:spPr>
          <a:xfrm>
            <a:off x="2088664" y="1092493"/>
            <a:ext cx="5535133"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Try to achieve a </a:t>
            </a:r>
            <a:r>
              <a:rPr lang="en-US" sz="1800" b="1" dirty="0">
                <a:solidFill>
                  <a:schemeClr val="tx1"/>
                </a:solidFill>
                <a:latin typeface="Source Sans Pro" panose="020B0503030403020204" pitchFamily="34" charset="0"/>
                <a:ea typeface="Source Sans Pro" panose="020B0503030403020204" pitchFamily="34" charset="0"/>
              </a:rPr>
              <a:t>balanced contribution</a:t>
            </a:r>
          </a:p>
        </p:txBody>
      </p:sp>
      <p:sp>
        <p:nvSpPr>
          <p:cNvPr id="24" name="Google Shape;98;p15">
            <a:extLst>
              <a:ext uri="{FF2B5EF4-FFF2-40B4-BE49-F238E27FC236}">
                <a16:creationId xmlns:a16="http://schemas.microsoft.com/office/drawing/2014/main" id="{536E1B54-E08D-0403-3FFB-A9B23438F815}"/>
              </a:ext>
            </a:extLst>
          </p:cNvPr>
          <p:cNvSpPr txBox="1">
            <a:spLocks/>
          </p:cNvSpPr>
          <p:nvPr/>
        </p:nvSpPr>
        <p:spPr>
          <a:xfrm>
            <a:off x="5374539" y="2817860"/>
            <a:ext cx="1339339" cy="8088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000" i="1" dirty="0">
              <a:solidFill>
                <a:schemeClr val="tx1"/>
              </a:solidFill>
              <a:latin typeface="Source Sans Pro" panose="020B0503030403020204" pitchFamily="34" charset="0"/>
              <a:ea typeface="Source Sans Pro" panose="020B0503030403020204" pitchFamily="34" charset="0"/>
            </a:endParaRPr>
          </a:p>
        </p:txBody>
      </p:sp>
      <p:pic>
        <p:nvPicPr>
          <p:cNvPr id="2050" name="Picture 2" descr="Honey and bee character. honey vector. Honey and bee character, honey  vector, bee illustration. | CanStock">
            <a:extLst>
              <a:ext uri="{FF2B5EF4-FFF2-40B4-BE49-F238E27FC236}">
                <a16:creationId xmlns:a16="http://schemas.microsoft.com/office/drawing/2014/main" id="{05D6B6D7-F758-474E-5EBD-BE9E092FF9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39" t="46040" r="55066" b="7919"/>
          <a:stretch/>
        </p:blipFill>
        <p:spPr bwMode="auto">
          <a:xfrm flipH="1">
            <a:off x="791719" y="2431242"/>
            <a:ext cx="876979" cy="10826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oney and bee character. honey vector. Honey and bee character, honey  vector, bee illustration. | CanStock">
            <a:extLst>
              <a:ext uri="{FF2B5EF4-FFF2-40B4-BE49-F238E27FC236}">
                <a16:creationId xmlns:a16="http://schemas.microsoft.com/office/drawing/2014/main" id="{99301EE4-0888-537F-F730-F7D769DBA5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30" b="53959"/>
          <a:stretch/>
        </p:blipFill>
        <p:spPr bwMode="auto">
          <a:xfrm>
            <a:off x="7116411" y="2413415"/>
            <a:ext cx="1164497" cy="111826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FE9BFD91-5833-A39C-9BC5-F8ABE041B4AF}"/>
              </a:ext>
            </a:extLst>
          </p:cNvPr>
          <p:cNvPicPr>
            <a:picLocks noChangeAspect="1"/>
          </p:cNvPicPr>
          <p:nvPr/>
        </p:nvPicPr>
        <p:blipFill>
          <a:blip r:embed="rId5"/>
          <a:stretch>
            <a:fillRect/>
          </a:stretch>
        </p:blipFill>
        <p:spPr>
          <a:xfrm>
            <a:off x="1668698" y="2006125"/>
            <a:ext cx="3387827" cy="2059984"/>
          </a:xfrm>
          <a:prstGeom prst="rect">
            <a:avLst/>
          </a:prstGeom>
        </p:spPr>
      </p:pic>
      <p:sp>
        <p:nvSpPr>
          <p:cNvPr id="12" name="Google Shape;98;p15">
            <a:extLst>
              <a:ext uri="{FF2B5EF4-FFF2-40B4-BE49-F238E27FC236}">
                <a16:creationId xmlns:a16="http://schemas.microsoft.com/office/drawing/2014/main" id="{7EB2D60C-13B4-C000-5240-B23C27EE47FB}"/>
              </a:ext>
            </a:extLst>
          </p:cNvPr>
          <p:cNvSpPr txBox="1">
            <a:spLocks/>
          </p:cNvSpPr>
          <p:nvPr/>
        </p:nvSpPr>
        <p:spPr>
          <a:xfrm>
            <a:off x="5303379" y="2413415"/>
            <a:ext cx="1534513" cy="8088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i="1" dirty="0">
                <a:solidFill>
                  <a:schemeClr val="tx1"/>
                </a:solidFill>
                <a:latin typeface="Source Sans Pro" panose="020B0503030403020204" pitchFamily="34" charset="0"/>
                <a:ea typeface="Source Sans Pro" panose="020B0503030403020204" pitchFamily="34" charset="0"/>
              </a:rPr>
              <a:t>Balanced sending/receiving ratio indicates better </a:t>
            </a:r>
            <a:r>
              <a:rPr lang="en-US" sz="1100" b="1" i="1" dirty="0">
                <a:solidFill>
                  <a:schemeClr val="tx1"/>
                </a:solidFill>
                <a:latin typeface="Source Sans Pro" panose="020B0503030403020204" pitchFamily="34" charset="0"/>
                <a:ea typeface="Source Sans Pro" panose="020B0503030403020204" pitchFamily="34" charset="0"/>
              </a:rPr>
              <a:t>collaboration </a:t>
            </a:r>
          </a:p>
        </p:txBody>
      </p:sp>
      <p:sp>
        <p:nvSpPr>
          <p:cNvPr id="4" name="Google Shape;171;p23">
            <a:extLst>
              <a:ext uri="{FF2B5EF4-FFF2-40B4-BE49-F238E27FC236}">
                <a16:creationId xmlns:a16="http://schemas.microsoft.com/office/drawing/2014/main" id="{5624A83A-8330-474F-6014-5FBC3E033C6E}"/>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dirty="0"/>
          </a:p>
        </p:txBody>
      </p:sp>
      <p:sp>
        <p:nvSpPr>
          <p:cNvPr id="5" name="Google Shape;98;p15">
            <a:extLst>
              <a:ext uri="{FF2B5EF4-FFF2-40B4-BE49-F238E27FC236}">
                <a16:creationId xmlns:a16="http://schemas.microsoft.com/office/drawing/2014/main" id="{C833DE53-4A48-F0B5-CC22-9DEE3D7BF61E}"/>
              </a:ext>
            </a:extLst>
          </p:cNvPr>
          <p:cNvSpPr txBox="1">
            <a:spLocks/>
          </p:cNvSpPr>
          <p:nvPr/>
        </p:nvSpPr>
        <p:spPr>
          <a:xfrm>
            <a:off x="2357425" y="3921959"/>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dirty="0">
                <a:solidFill>
                  <a:schemeClr val="accent4">
                    <a:lumMod val="25000"/>
                  </a:schemeClr>
                </a:solidFill>
                <a:latin typeface="Source Sans Pro" panose="020B0503030403020204" pitchFamily="34" charset="0"/>
                <a:ea typeface="Source Sans Pro" panose="020B0503030403020204" pitchFamily="34" charset="0"/>
              </a:rPr>
              <a:t>Contribution Index</a:t>
            </a:r>
          </a:p>
        </p:txBody>
      </p:sp>
    </p:spTree>
    <p:extLst>
      <p:ext uri="{BB962C8B-B14F-4D97-AF65-F5344CB8AC3E}">
        <p14:creationId xmlns:p14="http://schemas.microsoft.com/office/powerpoint/2010/main" val="935948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5122" name="Picture 2" descr="Premium Vector | Businessman office worker character sleeping and dreaming  during work day flat cartoon illustration">
            <a:extLst>
              <a:ext uri="{FF2B5EF4-FFF2-40B4-BE49-F238E27FC236}">
                <a16:creationId xmlns:a16="http://schemas.microsoft.com/office/drawing/2014/main" id="{4D817D73-3D76-5E2A-9122-5CBED5FE6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528"/>
          <a:stretch/>
        </p:blipFill>
        <p:spPr bwMode="auto">
          <a:xfrm flipH="1">
            <a:off x="5523833" y="2052706"/>
            <a:ext cx="1833526" cy="1915041"/>
          </a:xfrm>
          <a:prstGeom prst="ellipse">
            <a:avLst/>
          </a:prstGeom>
          <a:noFill/>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F1847714-6AF2-53B0-C1A5-6DD8061CA571}"/>
              </a:ext>
            </a:extLst>
          </p:cNvPr>
          <p:cNvSpPr/>
          <p:nvPr/>
        </p:nvSpPr>
        <p:spPr>
          <a:xfrm>
            <a:off x="5214620" y="1923925"/>
            <a:ext cx="1269580" cy="11522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Google Shape;274;p30">
            <a:extLst>
              <a:ext uri="{FF2B5EF4-FFF2-40B4-BE49-F238E27FC236}">
                <a16:creationId xmlns:a16="http://schemas.microsoft.com/office/drawing/2014/main" id="{87F96BDF-EDB8-B0E1-3A69-B43FAAE447CE}"/>
              </a:ext>
            </a:extLst>
          </p:cNvPr>
          <p:cNvSpPr txBox="1">
            <a:spLocks/>
          </p:cNvSpPr>
          <p:nvPr/>
        </p:nvSpPr>
        <p:spPr>
          <a:xfrm>
            <a:off x="2494402" y="838356"/>
            <a:ext cx="637971"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 sz="2800" dirty="0"/>
              <a:t>4</a:t>
            </a:r>
          </a:p>
        </p:txBody>
      </p:sp>
      <p:sp>
        <p:nvSpPr>
          <p:cNvPr id="7" name="Google Shape;117;p18">
            <a:extLst>
              <a:ext uri="{FF2B5EF4-FFF2-40B4-BE49-F238E27FC236}">
                <a16:creationId xmlns:a16="http://schemas.microsoft.com/office/drawing/2014/main" id="{F37EB057-AC9D-D6C7-AFD5-16EC4DAF5477}"/>
              </a:ext>
            </a:extLst>
          </p:cNvPr>
          <p:cNvSpPr/>
          <p:nvPr/>
        </p:nvSpPr>
        <p:spPr>
          <a:xfrm flipH="1">
            <a:off x="2371892" y="936950"/>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p18">
            <a:extLst>
              <a:ext uri="{FF2B5EF4-FFF2-40B4-BE49-F238E27FC236}">
                <a16:creationId xmlns:a16="http://schemas.microsoft.com/office/drawing/2014/main" id="{DE411D48-917C-416D-F0AE-105F68CCAF95}"/>
              </a:ext>
            </a:extLst>
          </p:cNvPr>
          <p:cNvSpPr/>
          <p:nvPr/>
        </p:nvSpPr>
        <p:spPr>
          <a:xfrm flipH="1">
            <a:off x="2422811" y="985214"/>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8;p15">
            <a:extLst>
              <a:ext uri="{FF2B5EF4-FFF2-40B4-BE49-F238E27FC236}">
                <a16:creationId xmlns:a16="http://schemas.microsoft.com/office/drawing/2014/main" id="{8A6FBD25-8809-BC6B-CE63-3948908FE362}"/>
              </a:ext>
            </a:extLst>
          </p:cNvPr>
          <p:cNvSpPr txBox="1">
            <a:spLocks/>
          </p:cNvSpPr>
          <p:nvPr/>
        </p:nvSpPr>
        <p:spPr>
          <a:xfrm>
            <a:off x="2371892" y="858059"/>
            <a:ext cx="480613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The </a:t>
            </a:r>
            <a:r>
              <a:rPr lang="en-US" sz="1800" b="1" dirty="0">
                <a:solidFill>
                  <a:schemeClr val="tx1"/>
                </a:solidFill>
                <a:latin typeface="Source Sans Pro" panose="020B0503030403020204" pitchFamily="34" charset="0"/>
                <a:ea typeface="Source Sans Pro" panose="020B0503030403020204" pitchFamily="34" charset="0"/>
              </a:rPr>
              <a:t>faster</a:t>
            </a:r>
            <a:r>
              <a:rPr lang="en-US" sz="1800" dirty="0">
                <a:solidFill>
                  <a:schemeClr val="tx1"/>
                </a:solidFill>
                <a:latin typeface="Source Sans Pro" panose="020B0503030403020204" pitchFamily="34" charset="0"/>
                <a:ea typeface="Source Sans Pro" panose="020B0503030403020204" pitchFamily="34" charset="0"/>
              </a:rPr>
              <a:t> you respond, the more</a:t>
            </a:r>
          </a:p>
          <a:p>
            <a:pPr algn="ctr"/>
            <a:r>
              <a:rPr lang="en-US" sz="1800" dirty="0">
                <a:solidFill>
                  <a:schemeClr val="tx1"/>
                </a:solidFill>
                <a:latin typeface="Source Sans Pro" panose="020B0503030403020204" pitchFamily="34" charset="0"/>
                <a:ea typeface="Source Sans Pro" panose="020B0503030403020204" pitchFamily="34" charset="0"/>
              </a:rPr>
              <a:t>your </a:t>
            </a:r>
            <a:r>
              <a:rPr lang="en-US" sz="1800" b="1" dirty="0">
                <a:solidFill>
                  <a:schemeClr val="tx1"/>
                </a:solidFill>
                <a:latin typeface="Source Sans Pro" panose="020B0503030403020204" pitchFamily="34" charset="0"/>
                <a:ea typeface="Source Sans Pro" panose="020B0503030403020204" pitchFamily="34" charset="0"/>
              </a:rPr>
              <a:t>enthusiasm </a:t>
            </a:r>
            <a:r>
              <a:rPr lang="en-US" sz="1800" dirty="0">
                <a:solidFill>
                  <a:schemeClr val="tx1"/>
                </a:solidFill>
                <a:latin typeface="Source Sans Pro" panose="020B0503030403020204" pitchFamily="34" charset="0"/>
                <a:ea typeface="Source Sans Pro" panose="020B0503030403020204" pitchFamily="34" charset="0"/>
              </a:rPr>
              <a:t>will be felt</a:t>
            </a:r>
            <a:endParaRPr lang="en-US" sz="1800" b="1" dirty="0">
              <a:solidFill>
                <a:schemeClr val="tx1"/>
              </a:solidFill>
              <a:latin typeface="Source Sans Pro" panose="020B0503030403020204" pitchFamily="34" charset="0"/>
              <a:ea typeface="Source Sans Pro" panose="020B0503030403020204" pitchFamily="34" charset="0"/>
            </a:endParaRPr>
          </a:p>
        </p:txBody>
      </p:sp>
      <p:sp>
        <p:nvSpPr>
          <p:cNvPr id="13" name="Google Shape;98;p15">
            <a:extLst>
              <a:ext uri="{FF2B5EF4-FFF2-40B4-BE49-F238E27FC236}">
                <a16:creationId xmlns:a16="http://schemas.microsoft.com/office/drawing/2014/main" id="{17FB2831-9211-D574-93F9-D1C7020A9C3C}"/>
              </a:ext>
            </a:extLst>
          </p:cNvPr>
          <p:cNvSpPr txBox="1">
            <a:spLocks/>
          </p:cNvSpPr>
          <p:nvPr/>
        </p:nvSpPr>
        <p:spPr>
          <a:xfrm>
            <a:off x="5201295" y="2109687"/>
            <a:ext cx="1269580" cy="8891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i="1" dirty="0">
                <a:solidFill>
                  <a:schemeClr val="tx1"/>
                </a:solidFill>
                <a:latin typeface="Source Sans Pro" panose="020B0503030403020204" pitchFamily="34" charset="0"/>
                <a:ea typeface="Source Sans Pro" panose="020B0503030403020204" pitchFamily="34" charset="0"/>
              </a:rPr>
              <a:t>Many messages received until replying indicates </a:t>
            </a:r>
          </a:p>
          <a:p>
            <a:pPr algn="ctr"/>
            <a:r>
              <a:rPr lang="en-US" sz="1000" i="1" dirty="0">
                <a:solidFill>
                  <a:schemeClr val="tx1"/>
                </a:solidFill>
                <a:latin typeface="Source Sans Pro" panose="020B0503030403020204" pitchFamily="34" charset="0"/>
                <a:ea typeface="Source Sans Pro" panose="020B0503030403020204" pitchFamily="34" charset="0"/>
              </a:rPr>
              <a:t>a lack of passion</a:t>
            </a:r>
          </a:p>
        </p:txBody>
      </p:sp>
      <p:pic>
        <p:nvPicPr>
          <p:cNvPr id="4" name="Picture 2" descr="Template] How To Send a Follow-Up Email After a Meeting 👋📬">
            <a:extLst>
              <a:ext uri="{FF2B5EF4-FFF2-40B4-BE49-F238E27FC236}">
                <a16:creationId xmlns:a16="http://schemas.microsoft.com/office/drawing/2014/main" id="{9D7127F8-4C1B-C600-6640-C5B248D90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116" y="1606693"/>
            <a:ext cx="3507966" cy="280706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1;p23">
            <a:extLst>
              <a:ext uri="{FF2B5EF4-FFF2-40B4-BE49-F238E27FC236}">
                <a16:creationId xmlns:a16="http://schemas.microsoft.com/office/drawing/2014/main" id="{A4D2AC29-613B-D687-ABEE-0F27CC232B02}"/>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dirty="0"/>
          </a:p>
        </p:txBody>
      </p:sp>
    </p:spTree>
    <p:extLst>
      <p:ext uri="{BB962C8B-B14F-4D97-AF65-F5344CB8AC3E}">
        <p14:creationId xmlns:p14="http://schemas.microsoft.com/office/powerpoint/2010/main" val="3919275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6" name="Google Shape;274;p30">
            <a:extLst>
              <a:ext uri="{FF2B5EF4-FFF2-40B4-BE49-F238E27FC236}">
                <a16:creationId xmlns:a16="http://schemas.microsoft.com/office/drawing/2014/main" id="{87F96BDF-EDB8-B0E1-3A69-B43FAAE447CE}"/>
              </a:ext>
            </a:extLst>
          </p:cNvPr>
          <p:cNvSpPr txBox="1">
            <a:spLocks/>
          </p:cNvSpPr>
          <p:nvPr/>
        </p:nvSpPr>
        <p:spPr>
          <a:xfrm>
            <a:off x="2533579" y="842017"/>
            <a:ext cx="637971" cy="702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r>
              <a:rPr lang="en" sz="2800" dirty="0"/>
              <a:t>5</a:t>
            </a:r>
          </a:p>
        </p:txBody>
      </p:sp>
      <p:sp>
        <p:nvSpPr>
          <p:cNvPr id="7" name="Google Shape;117;p18">
            <a:extLst>
              <a:ext uri="{FF2B5EF4-FFF2-40B4-BE49-F238E27FC236}">
                <a16:creationId xmlns:a16="http://schemas.microsoft.com/office/drawing/2014/main" id="{F37EB057-AC9D-D6C7-AFD5-16EC4DAF5477}"/>
              </a:ext>
            </a:extLst>
          </p:cNvPr>
          <p:cNvSpPr/>
          <p:nvPr/>
        </p:nvSpPr>
        <p:spPr>
          <a:xfrm flipH="1">
            <a:off x="2390278" y="920908"/>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p18">
            <a:extLst>
              <a:ext uri="{FF2B5EF4-FFF2-40B4-BE49-F238E27FC236}">
                <a16:creationId xmlns:a16="http://schemas.microsoft.com/office/drawing/2014/main" id="{DE411D48-917C-416D-F0AE-105F68CCAF95}"/>
              </a:ext>
            </a:extLst>
          </p:cNvPr>
          <p:cNvSpPr/>
          <p:nvPr/>
        </p:nvSpPr>
        <p:spPr>
          <a:xfrm flipH="1">
            <a:off x="2441197" y="969172"/>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8;p15">
            <a:extLst>
              <a:ext uri="{FF2B5EF4-FFF2-40B4-BE49-F238E27FC236}">
                <a16:creationId xmlns:a16="http://schemas.microsoft.com/office/drawing/2014/main" id="{8A6FBD25-8809-BC6B-CE63-3948908FE362}"/>
              </a:ext>
            </a:extLst>
          </p:cNvPr>
          <p:cNvSpPr txBox="1">
            <a:spLocks/>
          </p:cNvSpPr>
          <p:nvPr/>
        </p:nvSpPr>
        <p:spPr>
          <a:xfrm>
            <a:off x="1567922" y="866557"/>
            <a:ext cx="6640495"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Elevate your </a:t>
            </a:r>
            <a:r>
              <a:rPr lang="en-US" sz="1800" b="1" dirty="0">
                <a:solidFill>
                  <a:schemeClr val="tx1"/>
                </a:solidFill>
                <a:latin typeface="Source Sans Pro" panose="020B0503030403020204" pitchFamily="34" charset="0"/>
                <a:ea typeface="Source Sans Pro" panose="020B0503030403020204" pitchFamily="34" charset="0"/>
              </a:rPr>
              <a:t>Sentiment</a:t>
            </a:r>
            <a:r>
              <a:rPr lang="en-US" sz="1800" dirty="0">
                <a:solidFill>
                  <a:schemeClr val="tx1"/>
                </a:solidFill>
                <a:latin typeface="Source Sans Pro" panose="020B0503030403020204" pitchFamily="34" charset="0"/>
                <a:ea typeface="Source Sans Pro" panose="020B0503030403020204" pitchFamily="34" charset="0"/>
              </a:rPr>
              <a:t> without</a:t>
            </a:r>
          </a:p>
          <a:p>
            <a:pPr algn="ctr"/>
            <a:r>
              <a:rPr lang="en-US" sz="1800" dirty="0">
                <a:solidFill>
                  <a:schemeClr val="tx1"/>
                </a:solidFill>
                <a:latin typeface="Source Sans Pro" panose="020B0503030403020204" pitchFamily="34" charset="0"/>
                <a:ea typeface="Source Sans Pro" panose="020B0503030403020204" pitchFamily="34" charset="0"/>
              </a:rPr>
              <a:t>compromising </a:t>
            </a:r>
            <a:r>
              <a:rPr lang="en-US" sz="1800" b="1" dirty="0">
                <a:solidFill>
                  <a:schemeClr val="tx1"/>
                </a:solidFill>
                <a:latin typeface="Source Sans Pro" panose="020B0503030403020204" pitchFamily="34" charset="0"/>
                <a:ea typeface="Source Sans Pro" panose="020B0503030403020204" pitchFamily="34" charset="0"/>
              </a:rPr>
              <a:t>Honest Language</a:t>
            </a:r>
          </a:p>
        </p:txBody>
      </p:sp>
      <p:pic>
        <p:nvPicPr>
          <p:cNvPr id="6146" name="Picture 2" descr="Happy coworkers conversation flat color vector illustration. Good  communication skills in work team. Colleagues 2D cartoon characters with  corporate workplace interior on background 4634921 Vector Art at Vecteezy">
            <a:extLst>
              <a:ext uri="{FF2B5EF4-FFF2-40B4-BE49-F238E27FC236}">
                <a16:creationId xmlns:a16="http://schemas.microsoft.com/office/drawing/2014/main" id="{83755F4F-BD85-0527-816B-F997EAD7B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3629" y="3388100"/>
            <a:ext cx="1729259" cy="1152839"/>
          </a:xfrm>
          <a:prstGeom prst="roundRect">
            <a:avLst>
              <a:gd name="adj" fmla="val 49260"/>
            </a:avLst>
          </a:prstGeom>
          <a:noFill/>
          <a:extLst>
            <a:ext uri="{909E8E84-426E-40DD-AFC4-6F175D3DCCD1}">
              <a14:hiddenFill xmlns:a14="http://schemas.microsoft.com/office/drawing/2010/main">
                <a:solidFill>
                  <a:srgbClr val="FFFFFF"/>
                </a:solidFill>
              </a14:hiddenFill>
            </a:ext>
          </a:extLst>
        </p:spPr>
      </p:pic>
      <p:pic>
        <p:nvPicPr>
          <p:cNvPr id="3" name="Picture 8" descr="Vector Realistic Blank Flipchart Isolated On White Clean Background. White  Horizontal Roll Up Banner For Presentation, Corporate Training And  Briefing. Vector Mockup Royalty Free SVG, Cliparts, Vectors, And Stock  Illustration. Image 111754964.">
            <a:extLst>
              <a:ext uri="{FF2B5EF4-FFF2-40B4-BE49-F238E27FC236}">
                <a16:creationId xmlns:a16="http://schemas.microsoft.com/office/drawing/2014/main" id="{76DE7064-35E6-E288-5950-F462BA838F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189"/>
          <a:stretch/>
        </p:blipFill>
        <p:spPr bwMode="auto">
          <a:xfrm>
            <a:off x="3550064" y="1889416"/>
            <a:ext cx="1729258" cy="1364667"/>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98;p15">
            <a:extLst>
              <a:ext uri="{FF2B5EF4-FFF2-40B4-BE49-F238E27FC236}">
                <a16:creationId xmlns:a16="http://schemas.microsoft.com/office/drawing/2014/main" id="{C6E21C24-2F20-5CAE-60F4-F6EFCFD1D714}"/>
              </a:ext>
            </a:extLst>
          </p:cNvPr>
          <p:cNvSpPr txBox="1">
            <a:spLocks/>
          </p:cNvSpPr>
          <p:nvPr/>
        </p:nvSpPr>
        <p:spPr>
          <a:xfrm>
            <a:off x="3832500" y="2209270"/>
            <a:ext cx="1446821" cy="85897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000" i="1" dirty="0">
              <a:solidFill>
                <a:schemeClr val="tx1"/>
              </a:solidFill>
              <a:latin typeface="Source Sans Pro" panose="020B0503030403020204" pitchFamily="34" charset="0"/>
              <a:ea typeface="Source Sans Pro" panose="020B0503030403020204" pitchFamily="34" charset="0"/>
            </a:endParaRPr>
          </a:p>
        </p:txBody>
      </p:sp>
      <p:sp>
        <p:nvSpPr>
          <p:cNvPr id="15" name="Google Shape;98;p15">
            <a:extLst>
              <a:ext uri="{FF2B5EF4-FFF2-40B4-BE49-F238E27FC236}">
                <a16:creationId xmlns:a16="http://schemas.microsoft.com/office/drawing/2014/main" id="{4974F275-4105-290A-2253-7E24D86EBA3B}"/>
              </a:ext>
            </a:extLst>
          </p:cNvPr>
          <p:cNvSpPr txBox="1">
            <a:spLocks/>
          </p:cNvSpPr>
          <p:nvPr/>
        </p:nvSpPr>
        <p:spPr>
          <a:xfrm>
            <a:off x="3699460" y="2104572"/>
            <a:ext cx="1446820" cy="59964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i="1" dirty="0">
                <a:solidFill>
                  <a:schemeClr val="tx1"/>
                </a:solidFill>
                <a:latin typeface="Source Sans Pro" panose="020B0503030403020204" pitchFamily="34" charset="0"/>
                <a:ea typeface="Source Sans Pro" panose="020B0503030403020204" pitchFamily="34" charset="0"/>
              </a:rPr>
              <a:t>The higher the sentiment, the more positive you are about the prospect of</a:t>
            </a:r>
          </a:p>
          <a:p>
            <a:pPr algn="ctr"/>
            <a:r>
              <a:rPr lang="en-US" sz="900" i="1" dirty="0">
                <a:solidFill>
                  <a:schemeClr val="tx1"/>
                </a:solidFill>
                <a:latin typeface="Source Sans Pro" panose="020B0503030403020204" pitchFamily="34" charset="0"/>
                <a:ea typeface="Source Sans Pro" panose="020B0503030403020204" pitchFamily="34" charset="0"/>
              </a:rPr>
              <a:t>the community</a:t>
            </a:r>
            <a:endParaRPr lang="en-US" sz="900" b="1" i="1" dirty="0">
              <a:solidFill>
                <a:schemeClr val="tx1"/>
              </a:solidFill>
              <a:latin typeface="Source Sans Pro" panose="020B0503030403020204" pitchFamily="34" charset="0"/>
              <a:ea typeface="Source Sans Pro" panose="020B0503030403020204" pitchFamily="34" charset="0"/>
            </a:endParaRPr>
          </a:p>
        </p:txBody>
      </p:sp>
      <p:pic>
        <p:nvPicPr>
          <p:cNvPr id="5" name="Imagen 4">
            <a:extLst>
              <a:ext uri="{FF2B5EF4-FFF2-40B4-BE49-F238E27FC236}">
                <a16:creationId xmlns:a16="http://schemas.microsoft.com/office/drawing/2014/main" id="{1E8A0205-3F10-9E63-4C55-19336F777CF3}"/>
              </a:ext>
            </a:extLst>
          </p:cNvPr>
          <p:cNvPicPr>
            <a:picLocks noChangeAspect="1"/>
          </p:cNvPicPr>
          <p:nvPr/>
        </p:nvPicPr>
        <p:blipFill rotWithShape="1">
          <a:blip r:embed="rId5"/>
          <a:srcRect l="9550" r="3983" b="10277"/>
          <a:stretch/>
        </p:blipFill>
        <p:spPr>
          <a:xfrm>
            <a:off x="451587" y="2010610"/>
            <a:ext cx="2696814" cy="1821913"/>
          </a:xfrm>
          <a:prstGeom prst="rect">
            <a:avLst/>
          </a:prstGeom>
        </p:spPr>
      </p:pic>
      <p:sp>
        <p:nvSpPr>
          <p:cNvPr id="11" name="Google Shape;171;p23">
            <a:extLst>
              <a:ext uri="{FF2B5EF4-FFF2-40B4-BE49-F238E27FC236}">
                <a16:creationId xmlns:a16="http://schemas.microsoft.com/office/drawing/2014/main" id="{BE51FF85-3DE1-16FA-DC52-912615DC8325}"/>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dirty="0"/>
          </a:p>
        </p:txBody>
      </p:sp>
      <p:sp>
        <p:nvSpPr>
          <p:cNvPr id="12" name="Google Shape;171;p23">
            <a:extLst>
              <a:ext uri="{FF2B5EF4-FFF2-40B4-BE49-F238E27FC236}">
                <a16:creationId xmlns:a16="http://schemas.microsoft.com/office/drawing/2014/main" id="{D151F23F-9F91-3E30-06B7-296261B68595}"/>
              </a:ext>
            </a:extLst>
          </p:cNvPr>
          <p:cNvSpPr txBox="1">
            <a:spLocks/>
          </p:cNvSpPr>
          <p:nvPr/>
        </p:nvSpPr>
        <p:spPr>
          <a:xfrm>
            <a:off x="8556784" y="49022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9pPr>
          </a:lstStyle>
          <a:p>
            <a:endParaRPr lang="en" dirty="0"/>
          </a:p>
        </p:txBody>
      </p:sp>
      <p:sp>
        <p:nvSpPr>
          <p:cNvPr id="16" name="Google Shape;171;p23">
            <a:extLst>
              <a:ext uri="{FF2B5EF4-FFF2-40B4-BE49-F238E27FC236}">
                <a16:creationId xmlns:a16="http://schemas.microsoft.com/office/drawing/2014/main" id="{6FCD0A26-7313-4879-55D6-7527345D277C}"/>
              </a:ext>
            </a:extLst>
          </p:cNvPr>
          <p:cNvSpPr txBox="1">
            <a:spLocks/>
          </p:cNvSpPr>
          <p:nvPr/>
        </p:nvSpPr>
        <p:spPr>
          <a:xfrm>
            <a:off x="8861584" y="52070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9pPr>
          </a:lstStyle>
          <a:p>
            <a:endParaRPr lang="en" dirty="0"/>
          </a:p>
        </p:txBody>
      </p:sp>
      <p:sp>
        <p:nvSpPr>
          <p:cNvPr id="4" name="Google Shape;98;p15">
            <a:extLst>
              <a:ext uri="{FF2B5EF4-FFF2-40B4-BE49-F238E27FC236}">
                <a16:creationId xmlns:a16="http://schemas.microsoft.com/office/drawing/2014/main" id="{6A02E0B8-E87D-7772-FAAE-362721A02912}"/>
              </a:ext>
            </a:extLst>
          </p:cNvPr>
          <p:cNvSpPr txBox="1">
            <a:spLocks/>
          </p:cNvSpPr>
          <p:nvPr/>
        </p:nvSpPr>
        <p:spPr>
          <a:xfrm>
            <a:off x="705088" y="3766498"/>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dirty="0">
                <a:solidFill>
                  <a:schemeClr val="accent4">
                    <a:lumMod val="25000"/>
                  </a:schemeClr>
                </a:solidFill>
                <a:latin typeface="Source Sans Pro" panose="020B0503030403020204" pitchFamily="34" charset="0"/>
                <a:ea typeface="Source Sans Pro" panose="020B0503030403020204" pitchFamily="34" charset="0"/>
              </a:rPr>
              <a:t>Sentiment</a:t>
            </a:r>
          </a:p>
        </p:txBody>
      </p:sp>
      <p:pic>
        <p:nvPicPr>
          <p:cNvPr id="10" name="Imagen 9" descr="Gráfico, Gráfico de dispersión&#10;&#10;Descripción generada automáticamente">
            <a:extLst>
              <a:ext uri="{FF2B5EF4-FFF2-40B4-BE49-F238E27FC236}">
                <a16:creationId xmlns:a16="http://schemas.microsoft.com/office/drawing/2014/main" id="{9D32D0DC-8AD1-FD34-BA22-AA3E6BD0A8A9}"/>
              </a:ext>
            </a:extLst>
          </p:cNvPr>
          <p:cNvPicPr>
            <a:picLocks noChangeAspect="1"/>
          </p:cNvPicPr>
          <p:nvPr/>
        </p:nvPicPr>
        <p:blipFill rotWithShape="1">
          <a:blip r:embed="rId6"/>
          <a:srcRect l="1859" t="8245" r="7354" b="2700"/>
          <a:stretch/>
        </p:blipFill>
        <p:spPr>
          <a:xfrm>
            <a:off x="5680985" y="2104572"/>
            <a:ext cx="3106367" cy="1858020"/>
          </a:xfrm>
          <a:prstGeom prst="rect">
            <a:avLst/>
          </a:prstGeom>
        </p:spPr>
      </p:pic>
    </p:spTree>
    <p:extLst>
      <p:ext uri="{BB962C8B-B14F-4D97-AF65-F5344CB8AC3E}">
        <p14:creationId xmlns:p14="http://schemas.microsoft.com/office/powerpoint/2010/main" val="677407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6" name="Google Shape;171;p23">
            <a:extLst>
              <a:ext uri="{FF2B5EF4-FFF2-40B4-BE49-F238E27FC236}">
                <a16:creationId xmlns:a16="http://schemas.microsoft.com/office/drawing/2014/main" id="{6FCD0A26-7313-4879-55D6-7527345D277C}"/>
              </a:ext>
            </a:extLst>
          </p:cNvPr>
          <p:cNvSpPr txBox="1">
            <a:spLocks/>
          </p:cNvSpPr>
          <p:nvPr/>
        </p:nvSpPr>
        <p:spPr>
          <a:xfrm>
            <a:off x="8861584" y="52070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9pPr>
          </a:lstStyle>
          <a:p>
            <a:fld id="{00000000-1234-1234-1234-123412341234}" type="slidenum">
              <a:rPr lang="en" smtClean="0"/>
              <a:pPr/>
              <a:t>23</a:t>
            </a:fld>
            <a:endParaRPr lang="en" dirty="0"/>
          </a:p>
        </p:txBody>
      </p:sp>
      <p:sp>
        <p:nvSpPr>
          <p:cNvPr id="4" name="Google Shape;274;p30">
            <a:extLst>
              <a:ext uri="{FF2B5EF4-FFF2-40B4-BE49-F238E27FC236}">
                <a16:creationId xmlns:a16="http://schemas.microsoft.com/office/drawing/2014/main" id="{131CFDE5-29C0-960F-5EE2-D24A9B86F895}"/>
              </a:ext>
            </a:extLst>
          </p:cNvPr>
          <p:cNvSpPr txBox="1">
            <a:spLocks noGrp="1"/>
          </p:cNvSpPr>
          <p:nvPr>
            <p:ph type="title"/>
          </p:nvPr>
        </p:nvSpPr>
        <p:spPr>
          <a:xfrm>
            <a:off x="1682772" y="741125"/>
            <a:ext cx="24727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6</a:t>
            </a:r>
            <a:endParaRPr sz="2800" dirty="0"/>
          </a:p>
        </p:txBody>
      </p:sp>
      <p:sp>
        <p:nvSpPr>
          <p:cNvPr id="17" name="Google Shape;282;p30">
            <a:extLst>
              <a:ext uri="{FF2B5EF4-FFF2-40B4-BE49-F238E27FC236}">
                <a16:creationId xmlns:a16="http://schemas.microsoft.com/office/drawing/2014/main" id="{3FBCFCE8-B36F-424A-2A22-EECFD86C5245}"/>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8" name="Google Shape;98;p15">
            <a:extLst>
              <a:ext uri="{FF2B5EF4-FFF2-40B4-BE49-F238E27FC236}">
                <a16:creationId xmlns:a16="http://schemas.microsoft.com/office/drawing/2014/main" id="{74E34AAD-7442-BFB5-07B6-D582DDE37722}"/>
              </a:ext>
            </a:extLst>
          </p:cNvPr>
          <p:cNvSpPr txBox="1">
            <a:spLocks/>
          </p:cNvSpPr>
          <p:nvPr/>
        </p:nvSpPr>
        <p:spPr>
          <a:xfrm>
            <a:off x="2218904" y="768253"/>
            <a:ext cx="5296941"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Encourage a more </a:t>
            </a:r>
            <a:r>
              <a:rPr lang="en-US" sz="1800" b="1" dirty="0">
                <a:solidFill>
                  <a:schemeClr val="tx1"/>
                </a:solidFill>
                <a:latin typeface="Source Sans Pro" panose="020B0503030403020204" pitchFamily="34" charset="0"/>
                <a:ea typeface="Source Sans Pro" panose="020B0503030403020204" pitchFamily="34" charset="0"/>
              </a:rPr>
              <a:t>pro-active</a:t>
            </a:r>
            <a:r>
              <a:rPr lang="en-US" sz="1800" dirty="0">
                <a:solidFill>
                  <a:schemeClr val="tx1"/>
                </a:solidFill>
                <a:latin typeface="Source Sans Pro" panose="020B0503030403020204" pitchFamily="34" charset="0"/>
                <a:ea typeface="Source Sans Pro" panose="020B0503030403020204" pitchFamily="34" charset="0"/>
              </a:rPr>
              <a:t> communication style, not only the passive information consumption</a:t>
            </a:r>
            <a:endParaRPr lang="en-US" sz="1800" b="1" dirty="0">
              <a:solidFill>
                <a:schemeClr val="tx1"/>
              </a:solidFill>
              <a:latin typeface="Source Sans Pro" panose="020B0503030403020204" pitchFamily="34" charset="0"/>
              <a:ea typeface="Source Sans Pro" panose="020B0503030403020204" pitchFamily="34" charset="0"/>
            </a:endParaRPr>
          </a:p>
        </p:txBody>
      </p:sp>
      <p:sp>
        <p:nvSpPr>
          <p:cNvPr id="19" name="Google Shape;117;p18">
            <a:extLst>
              <a:ext uri="{FF2B5EF4-FFF2-40B4-BE49-F238E27FC236}">
                <a16:creationId xmlns:a16="http://schemas.microsoft.com/office/drawing/2014/main" id="{56F065EB-5CD6-8282-0AFD-BA9B8973A8B3}"/>
              </a:ext>
            </a:extLst>
          </p:cNvPr>
          <p:cNvSpPr/>
          <p:nvPr/>
        </p:nvSpPr>
        <p:spPr>
          <a:xfrm flipH="1">
            <a:off x="1550384" y="839719"/>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p18">
            <a:extLst>
              <a:ext uri="{FF2B5EF4-FFF2-40B4-BE49-F238E27FC236}">
                <a16:creationId xmlns:a16="http://schemas.microsoft.com/office/drawing/2014/main" id="{561C3A5D-6207-9045-C506-BE15B5EF0D16}"/>
              </a:ext>
            </a:extLst>
          </p:cNvPr>
          <p:cNvSpPr/>
          <p:nvPr/>
        </p:nvSpPr>
        <p:spPr>
          <a:xfrm flipH="1">
            <a:off x="1601303" y="887983"/>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 descr="Communication Styles to Build Deeper Rapport">
            <a:extLst>
              <a:ext uri="{FF2B5EF4-FFF2-40B4-BE49-F238E27FC236}">
                <a16:creationId xmlns:a16="http://schemas.microsoft.com/office/drawing/2014/main" id="{B301DA13-3D99-B5D7-C29B-12FBC197D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596" y="2028449"/>
            <a:ext cx="2447425" cy="1888596"/>
          </a:xfrm>
          <a:prstGeom prst="roundRect">
            <a:avLst>
              <a:gd name="adj" fmla="val 10963"/>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A0F2F374-24BE-DCE3-7EC9-DB98CEC3AA4A}"/>
              </a:ext>
            </a:extLst>
          </p:cNvPr>
          <p:cNvPicPr>
            <a:picLocks noChangeAspect="1"/>
          </p:cNvPicPr>
          <p:nvPr/>
        </p:nvPicPr>
        <p:blipFill rotWithShape="1">
          <a:blip r:embed="rId4"/>
          <a:srcRect l="7617" t="5263" r="7002" b="6362"/>
          <a:stretch/>
        </p:blipFill>
        <p:spPr>
          <a:xfrm>
            <a:off x="818146" y="1563454"/>
            <a:ext cx="4368801" cy="2884295"/>
          </a:xfrm>
          <a:prstGeom prst="rect">
            <a:avLst/>
          </a:prstGeom>
        </p:spPr>
      </p:pic>
      <p:sp>
        <p:nvSpPr>
          <p:cNvPr id="2" name="Google Shape;98;p15">
            <a:extLst>
              <a:ext uri="{FF2B5EF4-FFF2-40B4-BE49-F238E27FC236}">
                <a16:creationId xmlns:a16="http://schemas.microsoft.com/office/drawing/2014/main" id="{77CDB910-4DA0-0DBF-7566-92789E8B6952}"/>
              </a:ext>
            </a:extLst>
          </p:cNvPr>
          <p:cNvSpPr txBox="1">
            <a:spLocks/>
          </p:cNvSpPr>
          <p:nvPr/>
        </p:nvSpPr>
        <p:spPr>
          <a:xfrm>
            <a:off x="1741934" y="4028906"/>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i="1" dirty="0">
                <a:solidFill>
                  <a:schemeClr val="accent4">
                    <a:lumMod val="50000"/>
                  </a:schemeClr>
                </a:solidFill>
                <a:latin typeface="Source Sans Pro" panose="020B0503030403020204" pitchFamily="34" charset="0"/>
                <a:ea typeface="Source Sans Pro" panose="020B0503030403020204" pitchFamily="34" charset="0"/>
              </a:rPr>
              <a:t>sized by messages sent</a:t>
            </a:r>
          </a:p>
        </p:txBody>
      </p:sp>
    </p:spTree>
    <p:extLst>
      <p:ext uri="{BB962C8B-B14F-4D97-AF65-F5344CB8AC3E}">
        <p14:creationId xmlns:p14="http://schemas.microsoft.com/office/powerpoint/2010/main" val="4062023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6" name="Google Shape;171;p23">
            <a:extLst>
              <a:ext uri="{FF2B5EF4-FFF2-40B4-BE49-F238E27FC236}">
                <a16:creationId xmlns:a16="http://schemas.microsoft.com/office/drawing/2014/main" id="{6FCD0A26-7313-4879-55D6-7527345D277C}"/>
              </a:ext>
            </a:extLst>
          </p:cNvPr>
          <p:cNvSpPr txBox="1">
            <a:spLocks/>
          </p:cNvSpPr>
          <p:nvPr/>
        </p:nvSpPr>
        <p:spPr>
          <a:xfrm>
            <a:off x="8861584" y="5207051"/>
            <a:ext cx="5487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1pPr>
            <a:lvl2pPr marR="0" lvl="1"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2pPr>
            <a:lvl3pPr marR="0" lvl="2"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3pPr>
            <a:lvl4pPr marR="0" lvl="3"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4pPr>
            <a:lvl5pPr marR="0" lvl="4"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5pPr>
            <a:lvl6pPr marR="0" lvl="5"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6pPr>
            <a:lvl7pPr marR="0" lvl="6"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7pPr>
            <a:lvl8pPr marR="0" lvl="7"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8pPr>
            <a:lvl9pPr marR="0" lvl="8" algn="r" rtl="0">
              <a:lnSpc>
                <a:spcPct val="100000"/>
              </a:lnSpc>
              <a:spcBef>
                <a:spcPts val="0"/>
              </a:spcBef>
              <a:spcAft>
                <a:spcPts val="0"/>
              </a:spcAft>
              <a:buClr>
                <a:srgbClr val="000000"/>
              </a:buClr>
              <a:buFont typeface="Arial"/>
              <a:buNone/>
              <a:defRPr sz="1300" b="1" i="0" u="none" strike="noStrike" cap="none">
                <a:solidFill>
                  <a:schemeClr val="accent1"/>
                </a:solidFill>
                <a:latin typeface="Source Sans Pro"/>
                <a:ea typeface="Source Sans Pro"/>
                <a:cs typeface="Source Sans Pro"/>
                <a:sym typeface="Source Sans Pro"/>
              </a:defRPr>
            </a:lvl9pPr>
          </a:lstStyle>
          <a:p>
            <a:fld id="{00000000-1234-1234-1234-123412341234}" type="slidenum">
              <a:rPr lang="en" smtClean="0"/>
              <a:pPr/>
              <a:t>24</a:t>
            </a:fld>
            <a:endParaRPr lang="en" dirty="0"/>
          </a:p>
        </p:txBody>
      </p:sp>
      <p:sp>
        <p:nvSpPr>
          <p:cNvPr id="4" name="Google Shape;274;p30">
            <a:extLst>
              <a:ext uri="{FF2B5EF4-FFF2-40B4-BE49-F238E27FC236}">
                <a16:creationId xmlns:a16="http://schemas.microsoft.com/office/drawing/2014/main" id="{B2E0A70D-7DAB-E818-22F9-25CF0E554F5C}"/>
              </a:ext>
            </a:extLst>
          </p:cNvPr>
          <p:cNvSpPr txBox="1">
            <a:spLocks noGrp="1"/>
          </p:cNvSpPr>
          <p:nvPr>
            <p:ph type="title"/>
          </p:nvPr>
        </p:nvSpPr>
        <p:spPr>
          <a:xfrm>
            <a:off x="855643" y="709041"/>
            <a:ext cx="24727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7</a:t>
            </a:r>
            <a:endParaRPr sz="2800" dirty="0"/>
          </a:p>
        </p:txBody>
      </p:sp>
      <p:sp>
        <p:nvSpPr>
          <p:cNvPr id="17" name="Google Shape;282;p30">
            <a:extLst>
              <a:ext uri="{FF2B5EF4-FFF2-40B4-BE49-F238E27FC236}">
                <a16:creationId xmlns:a16="http://schemas.microsoft.com/office/drawing/2014/main" id="{EBE9E054-1357-4D9E-EE2C-13F40FD3177B}"/>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8" name="Google Shape;98;p15">
            <a:extLst>
              <a:ext uri="{FF2B5EF4-FFF2-40B4-BE49-F238E27FC236}">
                <a16:creationId xmlns:a16="http://schemas.microsoft.com/office/drawing/2014/main" id="{BAD1E384-883F-B63C-EB61-8CDD31F2D82F}"/>
              </a:ext>
            </a:extLst>
          </p:cNvPr>
          <p:cNvSpPr txBox="1">
            <a:spLocks/>
          </p:cNvSpPr>
          <p:nvPr/>
        </p:nvSpPr>
        <p:spPr>
          <a:xfrm>
            <a:off x="1442694" y="736169"/>
            <a:ext cx="4139117"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800" b="0" i="0" dirty="0">
                <a:solidFill>
                  <a:srgbClr val="333333"/>
                </a:solidFill>
                <a:effectLst/>
                <a:latin typeface="Calibri" panose="020F0502020204030204" pitchFamily="34" charset="0"/>
              </a:rPr>
              <a:t>Bring in </a:t>
            </a:r>
            <a:r>
              <a:rPr lang="en-US" sz="1800" b="1" i="0" dirty="0">
                <a:solidFill>
                  <a:srgbClr val="333333"/>
                </a:solidFill>
                <a:effectLst/>
                <a:latin typeface="Calibri" panose="020F0502020204030204" pitchFamily="34" charset="0"/>
              </a:rPr>
              <a:t>fresh ideas</a:t>
            </a:r>
            <a:r>
              <a:rPr lang="en-US" sz="1800" b="0" i="0" dirty="0">
                <a:solidFill>
                  <a:srgbClr val="333333"/>
                </a:solidFill>
                <a:effectLst/>
                <a:latin typeface="Calibri" panose="020F0502020204030204" pitchFamily="34" charset="0"/>
              </a:rPr>
              <a:t>, right now focus is on too much repetitive administrative work</a:t>
            </a:r>
          </a:p>
        </p:txBody>
      </p:sp>
      <p:sp>
        <p:nvSpPr>
          <p:cNvPr id="19" name="Google Shape;117;p18">
            <a:extLst>
              <a:ext uri="{FF2B5EF4-FFF2-40B4-BE49-F238E27FC236}">
                <a16:creationId xmlns:a16="http://schemas.microsoft.com/office/drawing/2014/main" id="{931D8449-320F-2EE1-B90E-4AF31ADD6246}"/>
              </a:ext>
            </a:extLst>
          </p:cNvPr>
          <p:cNvSpPr/>
          <p:nvPr/>
        </p:nvSpPr>
        <p:spPr>
          <a:xfrm flipH="1">
            <a:off x="723255" y="807635"/>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p18">
            <a:extLst>
              <a:ext uri="{FF2B5EF4-FFF2-40B4-BE49-F238E27FC236}">
                <a16:creationId xmlns:a16="http://schemas.microsoft.com/office/drawing/2014/main" id="{D165146E-DF53-0D8A-577A-FD3A77BECD84}"/>
              </a:ext>
            </a:extLst>
          </p:cNvPr>
          <p:cNvSpPr/>
          <p:nvPr/>
        </p:nvSpPr>
        <p:spPr>
          <a:xfrm flipH="1">
            <a:off x="774174" y="855899"/>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Imagen 21" descr="Una caricatura de un gato&#10;&#10;Descripción generada automáticamente">
            <a:extLst>
              <a:ext uri="{FF2B5EF4-FFF2-40B4-BE49-F238E27FC236}">
                <a16:creationId xmlns:a16="http://schemas.microsoft.com/office/drawing/2014/main" id="{64146963-75B3-FC84-CE51-72F1444F5B0B}"/>
              </a:ext>
            </a:extLst>
          </p:cNvPr>
          <p:cNvPicPr>
            <a:picLocks noChangeAspect="1"/>
          </p:cNvPicPr>
          <p:nvPr/>
        </p:nvPicPr>
        <p:blipFill rotWithShape="1">
          <a:blip r:embed="rId3"/>
          <a:srcRect l="12457" t="5520" r="7700" b="3006"/>
          <a:stretch/>
        </p:blipFill>
        <p:spPr>
          <a:xfrm>
            <a:off x="1736800" y="1745266"/>
            <a:ext cx="3160294" cy="2582779"/>
          </a:xfrm>
          <a:prstGeom prst="rect">
            <a:avLst/>
          </a:prstGeom>
        </p:spPr>
      </p:pic>
      <p:pic>
        <p:nvPicPr>
          <p:cNvPr id="23" name="Imagen 22">
            <a:extLst>
              <a:ext uri="{FF2B5EF4-FFF2-40B4-BE49-F238E27FC236}">
                <a16:creationId xmlns:a16="http://schemas.microsoft.com/office/drawing/2014/main" id="{0664F92B-FAB2-47AA-8133-D82F4A39C58D}"/>
              </a:ext>
            </a:extLst>
          </p:cNvPr>
          <p:cNvPicPr>
            <a:picLocks noChangeAspect="1"/>
          </p:cNvPicPr>
          <p:nvPr/>
        </p:nvPicPr>
        <p:blipFill rotWithShape="1">
          <a:blip r:embed="rId4"/>
          <a:srcRect l="7750" r="6112" b="2183"/>
          <a:stretch/>
        </p:blipFill>
        <p:spPr>
          <a:xfrm>
            <a:off x="5465010" y="482754"/>
            <a:ext cx="3316958" cy="3935663"/>
          </a:xfrm>
          <a:prstGeom prst="rect">
            <a:avLst/>
          </a:prstGeom>
        </p:spPr>
      </p:pic>
    </p:spTree>
    <p:extLst>
      <p:ext uri="{BB962C8B-B14F-4D97-AF65-F5344CB8AC3E}">
        <p14:creationId xmlns:p14="http://schemas.microsoft.com/office/powerpoint/2010/main" val="1736264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340512" y="2280923"/>
            <a:ext cx="6462975" cy="5816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Community Metrics</a:t>
            </a:r>
            <a:endParaRPr sz="3200" dirty="0"/>
          </a:p>
        </p:txBody>
      </p:sp>
    </p:spTree>
    <p:extLst>
      <p:ext uri="{BB962C8B-B14F-4D97-AF65-F5344CB8AC3E}">
        <p14:creationId xmlns:p14="http://schemas.microsoft.com/office/powerpoint/2010/main" val="626164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419453" y="367921"/>
            <a:ext cx="325941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Eelisa Water Network</a:t>
            </a:r>
            <a:endParaRPr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dirty="0"/>
          </a:p>
        </p:txBody>
      </p:sp>
      <p:pic>
        <p:nvPicPr>
          <p:cNvPr id="4" name="Imagen 3">
            <a:extLst>
              <a:ext uri="{FF2B5EF4-FFF2-40B4-BE49-F238E27FC236}">
                <a16:creationId xmlns:a16="http://schemas.microsoft.com/office/drawing/2014/main" id="{1084CECA-F33E-BDF8-996B-61A5FC2A298D}"/>
              </a:ext>
            </a:extLst>
          </p:cNvPr>
          <p:cNvPicPr>
            <a:picLocks noChangeAspect="1"/>
          </p:cNvPicPr>
          <p:nvPr/>
        </p:nvPicPr>
        <p:blipFill rotWithShape="1">
          <a:blip r:embed="rId3"/>
          <a:srcRect l="14571" t="9580" r="16002" b="2095"/>
          <a:stretch/>
        </p:blipFill>
        <p:spPr>
          <a:xfrm>
            <a:off x="3827089" y="533189"/>
            <a:ext cx="4897458" cy="4024725"/>
          </a:xfrm>
          <a:prstGeom prst="rect">
            <a:avLst/>
          </a:prstGeom>
        </p:spPr>
      </p:pic>
      <p:pic>
        <p:nvPicPr>
          <p:cNvPr id="6" name="Imagen 5">
            <a:extLst>
              <a:ext uri="{FF2B5EF4-FFF2-40B4-BE49-F238E27FC236}">
                <a16:creationId xmlns:a16="http://schemas.microsoft.com/office/drawing/2014/main" id="{7BC3F7DD-74A1-6159-82CA-F8212D2A57B3}"/>
              </a:ext>
            </a:extLst>
          </p:cNvPr>
          <p:cNvPicPr>
            <a:picLocks noChangeAspect="1"/>
          </p:cNvPicPr>
          <p:nvPr/>
        </p:nvPicPr>
        <p:blipFill rotWithShape="1">
          <a:blip r:embed="rId4"/>
          <a:srcRect l="18972" t="1" r="39207" b="49999"/>
          <a:stretch/>
        </p:blipFill>
        <p:spPr>
          <a:xfrm>
            <a:off x="646148" y="3308440"/>
            <a:ext cx="2966484" cy="266714"/>
          </a:xfrm>
          <a:prstGeom prst="rect">
            <a:avLst/>
          </a:prstGeom>
        </p:spPr>
      </p:pic>
      <p:pic>
        <p:nvPicPr>
          <p:cNvPr id="8" name="Imagen 7">
            <a:extLst>
              <a:ext uri="{FF2B5EF4-FFF2-40B4-BE49-F238E27FC236}">
                <a16:creationId xmlns:a16="http://schemas.microsoft.com/office/drawing/2014/main" id="{6BBD5B0C-63E1-C515-C9AE-4A3A8E344F96}"/>
              </a:ext>
            </a:extLst>
          </p:cNvPr>
          <p:cNvPicPr>
            <a:picLocks noChangeAspect="1"/>
          </p:cNvPicPr>
          <p:nvPr/>
        </p:nvPicPr>
        <p:blipFill rotWithShape="1">
          <a:blip r:embed="rId4"/>
          <a:srcRect r="80579" b="51744"/>
          <a:stretch/>
        </p:blipFill>
        <p:spPr>
          <a:xfrm>
            <a:off x="573708" y="1331541"/>
            <a:ext cx="1377576" cy="257410"/>
          </a:xfrm>
          <a:prstGeom prst="rect">
            <a:avLst/>
          </a:prstGeom>
        </p:spPr>
      </p:pic>
      <p:pic>
        <p:nvPicPr>
          <p:cNvPr id="12" name="Imagen 11">
            <a:extLst>
              <a:ext uri="{FF2B5EF4-FFF2-40B4-BE49-F238E27FC236}">
                <a16:creationId xmlns:a16="http://schemas.microsoft.com/office/drawing/2014/main" id="{734D0951-BAEE-D533-36D5-FFBE13C590DE}"/>
              </a:ext>
            </a:extLst>
          </p:cNvPr>
          <p:cNvPicPr>
            <a:picLocks noChangeAspect="1"/>
          </p:cNvPicPr>
          <p:nvPr/>
        </p:nvPicPr>
        <p:blipFill rotWithShape="1">
          <a:blip r:embed="rId4"/>
          <a:srcRect l="86350" t="50000" r="4057"/>
          <a:stretch/>
        </p:blipFill>
        <p:spPr>
          <a:xfrm>
            <a:off x="668927" y="3734173"/>
            <a:ext cx="680484" cy="266713"/>
          </a:xfrm>
          <a:prstGeom prst="rect">
            <a:avLst/>
          </a:prstGeom>
        </p:spPr>
      </p:pic>
      <p:pic>
        <p:nvPicPr>
          <p:cNvPr id="14" name="Imagen 13">
            <a:extLst>
              <a:ext uri="{FF2B5EF4-FFF2-40B4-BE49-F238E27FC236}">
                <a16:creationId xmlns:a16="http://schemas.microsoft.com/office/drawing/2014/main" id="{D2DCD4AD-1DD8-55D9-2C98-43E5F5F1E6EB}"/>
              </a:ext>
            </a:extLst>
          </p:cNvPr>
          <p:cNvPicPr>
            <a:picLocks noChangeAspect="1"/>
          </p:cNvPicPr>
          <p:nvPr/>
        </p:nvPicPr>
        <p:blipFill rotWithShape="1">
          <a:blip r:embed="rId4"/>
          <a:srcRect l="55846" t="50000" r="13650" b="7892"/>
          <a:stretch/>
        </p:blipFill>
        <p:spPr>
          <a:xfrm>
            <a:off x="645644" y="2545552"/>
            <a:ext cx="2163725" cy="224613"/>
          </a:xfrm>
          <a:prstGeom prst="rect">
            <a:avLst/>
          </a:prstGeom>
        </p:spPr>
      </p:pic>
      <p:pic>
        <p:nvPicPr>
          <p:cNvPr id="16" name="Imagen 15">
            <a:extLst>
              <a:ext uri="{FF2B5EF4-FFF2-40B4-BE49-F238E27FC236}">
                <a16:creationId xmlns:a16="http://schemas.microsoft.com/office/drawing/2014/main" id="{E706876B-51BE-382C-9737-67582FC260D7}"/>
              </a:ext>
            </a:extLst>
          </p:cNvPr>
          <p:cNvPicPr>
            <a:picLocks noChangeAspect="1"/>
          </p:cNvPicPr>
          <p:nvPr/>
        </p:nvPicPr>
        <p:blipFill rotWithShape="1">
          <a:blip r:embed="rId4"/>
          <a:srcRect l="34336" t="50000" r="44004"/>
          <a:stretch/>
        </p:blipFill>
        <p:spPr>
          <a:xfrm>
            <a:off x="627696" y="2148128"/>
            <a:ext cx="1536404" cy="266713"/>
          </a:xfrm>
          <a:prstGeom prst="rect">
            <a:avLst/>
          </a:prstGeom>
        </p:spPr>
      </p:pic>
      <p:pic>
        <p:nvPicPr>
          <p:cNvPr id="18" name="Imagen 17">
            <a:extLst>
              <a:ext uri="{FF2B5EF4-FFF2-40B4-BE49-F238E27FC236}">
                <a16:creationId xmlns:a16="http://schemas.microsoft.com/office/drawing/2014/main" id="{B33CCAE7-9BCF-17C3-7DA9-99C6F281035A}"/>
              </a:ext>
            </a:extLst>
          </p:cNvPr>
          <p:cNvPicPr>
            <a:picLocks noChangeAspect="1"/>
          </p:cNvPicPr>
          <p:nvPr/>
        </p:nvPicPr>
        <p:blipFill rotWithShape="1">
          <a:blip r:embed="rId4"/>
          <a:srcRect t="46182" r="65140"/>
          <a:stretch/>
        </p:blipFill>
        <p:spPr>
          <a:xfrm>
            <a:off x="573708" y="1736432"/>
            <a:ext cx="2472730" cy="287079"/>
          </a:xfrm>
          <a:prstGeom prst="rect">
            <a:avLst/>
          </a:prstGeom>
        </p:spPr>
      </p:pic>
      <p:pic>
        <p:nvPicPr>
          <p:cNvPr id="20" name="Imagen 19">
            <a:extLst>
              <a:ext uri="{FF2B5EF4-FFF2-40B4-BE49-F238E27FC236}">
                <a16:creationId xmlns:a16="http://schemas.microsoft.com/office/drawing/2014/main" id="{7B436086-FDBE-1496-3BAD-90AFFCF2931E}"/>
              </a:ext>
            </a:extLst>
          </p:cNvPr>
          <p:cNvPicPr>
            <a:picLocks noChangeAspect="1"/>
          </p:cNvPicPr>
          <p:nvPr/>
        </p:nvPicPr>
        <p:blipFill rotWithShape="1">
          <a:blip r:embed="rId4"/>
          <a:srcRect l="60362" t="-2066" r="1565" b="48248"/>
          <a:stretch/>
        </p:blipFill>
        <p:spPr>
          <a:xfrm>
            <a:off x="645644" y="2900876"/>
            <a:ext cx="2700669" cy="287079"/>
          </a:xfrm>
          <a:prstGeom prst="rect">
            <a:avLst/>
          </a:prstGeom>
        </p:spPr>
      </p:pic>
    </p:spTree>
    <p:extLst>
      <p:ext uri="{BB962C8B-B14F-4D97-AF65-F5344CB8AC3E}">
        <p14:creationId xmlns:p14="http://schemas.microsoft.com/office/powerpoint/2010/main" val="1331688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69190" y="977972"/>
            <a:ext cx="7571700" cy="702600"/>
          </a:xfrm>
        </p:spPr>
        <p:txBody>
          <a:bodyPr spcFirstLastPara="1" wrap="square" lIns="91425" tIns="91425" rIns="91425" bIns="91425" anchor="b" anchorCtr="0">
            <a:normAutofit/>
          </a:bodyPr>
          <a:lstStyle/>
          <a:p>
            <a:pPr marL="0" lvl="0" indent="0" algn="ctr" rtl="0">
              <a:lnSpc>
                <a:spcPct val="90000"/>
              </a:lnSpc>
              <a:spcBef>
                <a:spcPts val="0"/>
              </a:spcBef>
              <a:spcAft>
                <a:spcPts val="0"/>
              </a:spcAft>
              <a:buNone/>
            </a:pPr>
            <a:r>
              <a:rPr lang="en-GB" sz="1700" dirty="0"/>
              <a:t>Number of edges over time</a:t>
            </a:r>
          </a:p>
        </p:txBody>
      </p:sp>
      <p:pic>
        <p:nvPicPr>
          <p:cNvPr id="3" name="Imagen 2">
            <a:extLst>
              <a:ext uri="{FF2B5EF4-FFF2-40B4-BE49-F238E27FC236}">
                <a16:creationId xmlns:a16="http://schemas.microsoft.com/office/drawing/2014/main" id="{1331A2E4-4FE4-76CA-FABB-D142935A8163}"/>
              </a:ext>
            </a:extLst>
          </p:cNvPr>
          <p:cNvPicPr>
            <a:picLocks noChangeAspect="1"/>
          </p:cNvPicPr>
          <p:nvPr/>
        </p:nvPicPr>
        <p:blipFill>
          <a:blip r:embed="rId3"/>
          <a:stretch>
            <a:fillRect/>
          </a:stretch>
        </p:blipFill>
        <p:spPr>
          <a:xfrm>
            <a:off x="336853" y="1779273"/>
            <a:ext cx="8236373" cy="2159111"/>
          </a:xfrm>
          <a:prstGeom prst="rect">
            <a:avLst/>
          </a:prstGeom>
        </p:spPr>
      </p:pic>
      <p:sp>
        <p:nvSpPr>
          <p:cNvPr id="2" name="Google Shape;171;p23">
            <a:extLst>
              <a:ext uri="{FF2B5EF4-FFF2-40B4-BE49-F238E27FC236}">
                <a16:creationId xmlns:a16="http://schemas.microsoft.com/office/drawing/2014/main" id="{DD641C3A-150A-7279-A057-AD1B697B5E46}"/>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dirty="0"/>
          </a:p>
        </p:txBody>
      </p:sp>
    </p:spTree>
    <p:extLst>
      <p:ext uri="{BB962C8B-B14F-4D97-AF65-F5344CB8AC3E}">
        <p14:creationId xmlns:p14="http://schemas.microsoft.com/office/powerpoint/2010/main" val="3627298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1179249" y="394540"/>
            <a:ext cx="3445293"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Word Cloud</a:t>
            </a:r>
            <a:endParaRPr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3" name="Imagen 2">
            <a:extLst>
              <a:ext uri="{FF2B5EF4-FFF2-40B4-BE49-F238E27FC236}">
                <a16:creationId xmlns:a16="http://schemas.microsoft.com/office/drawing/2014/main" id="{FA156AC1-934F-49D1-B8E6-F7E2C6224589}"/>
              </a:ext>
            </a:extLst>
          </p:cNvPr>
          <p:cNvPicPr>
            <a:picLocks noChangeAspect="1"/>
          </p:cNvPicPr>
          <p:nvPr/>
        </p:nvPicPr>
        <p:blipFill>
          <a:blip r:embed="rId3"/>
          <a:stretch>
            <a:fillRect/>
          </a:stretch>
        </p:blipFill>
        <p:spPr>
          <a:xfrm>
            <a:off x="2174485" y="1468334"/>
            <a:ext cx="2654485" cy="2688009"/>
          </a:xfrm>
          <a:prstGeom prst="rect">
            <a:avLst/>
          </a:prstGeom>
        </p:spPr>
      </p:pic>
      <p:pic>
        <p:nvPicPr>
          <p:cNvPr id="5" name="Imagen 4">
            <a:extLst>
              <a:ext uri="{FF2B5EF4-FFF2-40B4-BE49-F238E27FC236}">
                <a16:creationId xmlns:a16="http://schemas.microsoft.com/office/drawing/2014/main" id="{9D2A0985-D253-BFB9-45D6-17B347C5A61E}"/>
              </a:ext>
            </a:extLst>
          </p:cNvPr>
          <p:cNvPicPr>
            <a:picLocks noChangeAspect="1"/>
          </p:cNvPicPr>
          <p:nvPr/>
        </p:nvPicPr>
        <p:blipFill>
          <a:blip r:embed="rId4"/>
          <a:stretch>
            <a:fillRect/>
          </a:stretch>
        </p:blipFill>
        <p:spPr>
          <a:xfrm>
            <a:off x="623596" y="2000426"/>
            <a:ext cx="1111307" cy="1435174"/>
          </a:xfrm>
          <a:prstGeom prst="rect">
            <a:avLst/>
          </a:prstGeom>
        </p:spPr>
      </p:pic>
      <p:pic>
        <p:nvPicPr>
          <p:cNvPr id="8" name="Imagen 7">
            <a:extLst>
              <a:ext uri="{FF2B5EF4-FFF2-40B4-BE49-F238E27FC236}">
                <a16:creationId xmlns:a16="http://schemas.microsoft.com/office/drawing/2014/main" id="{23B63226-454A-DCC6-39DA-5E2F4DF7D871}"/>
              </a:ext>
            </a:extLst>
          </p:cNvPr>
          <p:cNvPicPr>
            <a:picLocks noChangeAspect="1"/>
          </p:cNvPicPr>
          <p:nvPr/>
        </p:nvPicPr>
        <p:blipFill rotWithShape="1">
          <a:blip r:embed="rId5"/>
          <a:srcRect l="7750" r="6112" b="2183"/>
          <a:stretch/>
        </p:blipFill>
        <p:spPr>
          <a:xfrm>
            <a:off x="5268553" y="603918"/>
            <a:ext cx="3316958" cy="3935663"/>
          </a:xfrm>
          <a:prstGeom prst="rect">
            <a:avLst/>
          </a:prstGeom>
        </p:spPr>
      </p:pic>
    </p:spTree>
    <p:extLst>
      <p:ext uri="{BB962C8B-B14F-4D97-AF65-F5344CB8AC3E}">
        <p14:creationId xmlns:p14="http://schemas.microsoft.com/office/powerpoint/2010/main" val="2938395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116821" y="1947531"/>
            <a:ext cx="6910353" cy="6732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Contribution Index</a:t>
            </a:r>
            <a:endParaRPr sz="3200" dirty="0"/>
          </a:p>
        </p:txBody>
      </p:sp>
      <p:sp>
        <p:nvSpPr>
          <p:cNvPr id="2" name="Google Shape;98;p15">
            <a:extLst>
              <a:ext uri="{FF2B5EF4-FFF2-40B4-BE49-F238E27FC236}">
                <a16:creationId xmlns:a16="http://schemas.microsoft.com/office/drawing/2014/main" id="{2629968D-D995-CBD0-72F9-8A7F66B6E5A9}"/>
              </a:ext>
            </a:extLst>
          </p:cNvPr>
          <p:cNvSpPr txBox="1">
            <a:spLocks/>
          </p:cNvSpPr>
          <p:nvPr/>
        </p:nvSpPr>
        <p:spPr>
          <a:xfrm>
            <a:off x="2776964" y="2570421"/>
            <a:ext cx="3590068"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2"/>
                </a:solidFill>
                <a:latin typeface="Source Sans Pro" panose="020B0503030403020204" pitchFamily="34" charset="0"/>
                <a:ea typeface="Source Sans Pro" panose="020B0503030403020204" pitchFamily="34" charset="0"/>
              </a:rPr>
              <a:t>Balance of communication in terms of sent and received messages</a:t>
            </a:r>
          </a:p>
        </p:txBody>
      </p:sp>
      <p:sp>
        <p:nvSpPr>
          <p:cNvPr id="5" name="Google Shape;98;p15">
            <a:extLst>
              <a:ext uri="{FF2B5EF4-FFF2-40B4-BE49-F238E27FC236}">
                <a16:creationId xmlns:a16="http://schemas.microsoft.com/office/drawing/2014/main" id="{CA76826B-ADA1-2207-2A5B-BD4DB821A7B7}"/>
              </a:ext>
            </a:extLst>
          </p:cNvPr>
          <p:cNvSpPr txBox="1">
            <a:spLocks/>
          </p:cNvSpPr>
          <p:nvPr/>
        </p:nvSpPr>
        <p:spPr>
          <a:xfrm>
            <a:off x="2776964" y="3169388"/>
            <a:ext cx="3590068"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bg2"/>
                </a:solidFill>
                <a:latin typeface="Source Sans Pro" panose="020B0503030403020204" pitchFamily="34" charset="0"/>
                <a:ea typeface="Source Sans Pro" panose="020B0503030403020204" pitchFamily="34" charset="0"/>
              </a:rPr>
              <a:t>(P. A. Gloor, 2017, p. 52)</a:t>
            </a:r>
          </a:p>
        </p:txBody>
      </p:sp>
    </p:spTree>
    <p:extLst>
      <p:ext uri="{BB962C8B-B14F-4D97-AF65-F5344CB8AC3E}">
        <p14:creationId xmlns:p14="http://schemas.microsoft.com/office/powerpoint/2010/main" val="2264144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340512" y="793686"/>
            <a:ext cx="6462975" cy="5816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Index</a:t>
            </a:r>
            <a:endParaRPr sz="3200" dirty="0"/>
          </a:p>
        </p:txBody>
      </p:sp>
      <p:sp>
        <p:nvSpPr>
          <p:cNvPr id="2" name="Google Shape;98;p15">
            <a:extLst>
              <a:ext uri="{FF2B5EF4-FFF2-40B4-BE49-F238E27FC236}">
                <a16:creationId xmlns:a16="http://schemas.microsoft.com/office/drawing/2014/main" id="{2493307C-7F78-B8B8-A5FD-6D234DFC2A57}"/>
              </a:ext>
            </a:extLst>
          </p:cNvPr>
          <p:cNvSpPr txBox="1">
            <a:spLocks/>
          </p:cNvSpPr>
          <p:nvPr/>
        </p:nvSpPr>
        <p:spPr>
          <a:xfrm>
            <a:off x="2088302" y="1433212"/>
            <a:ext cx="5236780" cy="37681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600"/>
              </a:spcAft>
            </a:pPr>
            <a:r>
              <a:rPr lang="en-US" sz="1200" u="sng" dirty="0">
                <a:solidFill>
                  <a:schemeClr val="bg2"/>
                </a:solidFill>
                <a:latin typeface="Source Sans Pro" panose="020B0503030403020204" pitchFamily="34" charset="0"/>
                <a:ea typeface="Source Sans Pro" panose="020B0503030403020204" pitchFamily="34" charset="0"/>
                <a:hlinkClick r:id="rId3" action="ppaction://hlinksldjump">
                  <a:extLst>
                    <a:ext uri="{A12FA001-AC4F-418D-AE19-62706E023703}">
                      <ahyp:hlinkClr xmlns:ahyp="http://schemas.microsoft.com/office/drawing/2018/hyperlinkcolor" val="tx"/>
                    </a:ext>
                  </a:extLst>
                </a:hlinkClick>
              </a:rPr>
              <a:t>Introduction</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4</a:t>
            </a:r>
          </a:p>
          <a:p>
            <a:pPr>
              <a:spcAft>
                <a:spcPts val="600"/>
              </a:spcAft>
            </a:pPr>
            <a:r>
              <a:rPr lang="en-US" sz="1200" dirty="0">
                <a:solidFill>
                  <a:schemeClr val="bg2"/>
                </a:solidFill>
                <a:latin typeface="Source Sans Pro" panose="020B0503030403020204" pitchFamily="34" charset="0"/>
                <a:ea typeface="Source Sans Pro" panose="020B0503030403020204" pitchFamily="34" charset="0"/>
                <a:hlinkClick r:id="rId4" action="ppaction://hlinksldjump">
                  <a:extLst>
                    <a:ext uri="{A12FA001-AC4F-418D-AE19-62706E023703}">
                      <ahyp:hlinkClr xmlns:ahyp="http://schemas.microsoft.com/office/drawing/2018/hyperlinkcolor" val="tx"/>
                    </a:ext>
                  </a:extLst>
                </a:hlinkClick>
              </a:rPr>
              <a:t>Insights</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8</a:t>
            </a:r>
          </a:p>
          <a:p>
            <a:pPr>
              <a:spcAft>
                <a:spcPts val="600"/>
              </a:spcAft>
            </a:pPr>
            <a:r>
              <a:rPr lang="en-US" sz="1200" dirty="0">
                <a:solidFill>
                  <a:schemeClr val="bg2"/>
                </a:solidFill>
                <a:latin typeface="Source Sans Pro" panose="020B0503030403020204" pitchFamily="34" charset="0"/>
                <a:ea typeface="Source Sans Pro" panose="020B0503030403020204" pitchFamily="34" charset="0"/>
                <a:hlinkClick r:id="rId5" action="ppaction://hlinksldjump">
                  <a:extLst>
                    <a:ext uri="{A12FA001-AC4F-418D-AE19-62706E023703}">
                      <ahyp:hlinkClr xmlns:ahyp="http://schemas.microsoft.com/office/drawing/2018/hyperlinkcolor" val="tx"/>
                    </a:ext>
                  </a:extLst>
                </a:hlinkClick>
              </a:rPr>
              <a:t>Advice</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17</a:t>
            </a:r>
          </a:p>
          <a:p>
            <a:pPr>
              <a:spcAft>
                <a:spcPts val="600"/>
              </a:spcAft>
            </a:pPr>
            <a:r>
              <a:rPr lang="en-US" sz="1200" dirty="0">
                <a:solidFill>
                  <a:schemeClr val="bg2"/>
                </a:solidFill>
                <a:latin typeface="Source Sans Pro" panose="020B0503030403020204" pitchFamily="34" charset="0"/>
                <a:ea typeface="Source Sans Pro" panose="020B0503030403020204" pitchFamily="34" charset="0"/>
                <a:hlinkClick r:id="rId6" action="ppaction://hlinksldjump">
                  <a:extLst>
                    <a:ext uri="{A12FA001-AC4F-418D-AE19-62706E023703}">
                      <ahyp:hlinkClr xmlns:ahyp="http://schemas.microsoft.com/office/drawing/2018/hyperlinkcolor" val="tx"/>
                    </a:ext>
                  </a:extLst>
                </a:hlinkClick>
              </a:rPr>
              <a:t>Community Metrics</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25</a:t>
            </a:r>
          </a:p>
          <a:p>
            <a:pPr>
              <a:spcAft>
                <a:spcPts val="600"/>
              </a:spcAft>
            </a:pPr>
            <a:r>
              <a:rPr lang="en-US" sz="1200"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hlinkClick r:id="rId7" action="ppaction://hlinksldjump">
                  <a:extLst>
                    <a:ext uri="{A12FA001-AC4F-418D-AE19-62706E023703}">
                      <ahyp:hlinkClr xmlns:ahyp="http://schemas.microsoft.com/office/drawing/2018/hyperlinkcolor" val="tx"/>
                    </a:ext>
                  </a:extLst>
                </a:hlinkClick>
              </a:rPr>
              <a:t>Contribution Index</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29</a:t>
            </a:r>
          </a:p>
          <a:p>
            <a:pPr>
              <a:spcAft>
                <a:spcPts val="600"/>
              </a:spcAft>
            </a:pPr>
            <a:r>
              <a:rPr lang="en-US" sz="1200"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hlinkClick r:id="rId8" action="ppaction://hlinksldjump">
                  <a:extLst>
                    <a:ext uri="{A12FA001-AC4F-418D-AE19-62706E023703}">
                      <ahyp:hlinkClr xmlns:ahyp="http://schemas.microsoft.com/office/drawing/2018/hyperlinkcolor" val="tx"/>
                    </a:ext>
                  </a:extLst>
                </a:hlinkClick>
              </a:rPr>
              <a:t>Betweenness</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33</a:t>
            </a:r>
          </a:p>
          <a:p>
            <a:pPr>
              <a:spcAft>
                <a:spcPts val="600"/>
              </a:spcAft>
            </a:pPr>
            <a:r>
              <a:rPr lang="en-US" sz="1200"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hlinkClick r:id="rId9" action="ppaction://hlinksldjump">
                  <a:extLst>
                    <a:ext uri="{A12FA001-AC4F-418D-AE19-62706E023703}">
                      <ahyp:hlinkClr xmlns:ahyp="http://schemas.microsoft.com/office/drawing/2018/hyperlinkcolor" val="tx"/>
                    </a:ext>
                  </a:extLst>
                </a:hlinkClick>
              </a:rPr>
              <a:t>Emotions</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35</a:t>
            </a:r>
          </a:p>
          <a:p>
            <a:pPr>
              <a:spcAft>
                <a:spcPts val="600"/>
              </a:spcAft>
            </a:pPr>
            <a:r>
              <a:rPr lang="en-US" sz="1200"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hlinkClick r:id="rId10" action="ppaction://hlinksldjump">
                  <a:extLst>
                    <a:ext uri="{A12FA001-AC4F-418D-AE19-62706E023703}">
                      <ahyp:hlinkClr xmlns:ahyp="http://schemas.microsoft.com/office/drawing/2018/hyperlinkcolor" val="tx"/>
                    </a:ext>
                  </a:extLst>
                </a:hlinkClick>
              </a:rPr>
              <a:t>Alternative Realities</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38</a:t>
            </a:r>
          </a:p>
          <a:p>
            <a:pPr>
              <a:spcAft>
                <a:spcPts val="600"/>
              </a:spcAft>
            </a:pPr>
            <a:r>
              <a:rPr lang="en-US" sz="1200"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hlinkClick r:id="rId11" action="ppaction://hlinksldjump">
                  <a:extLst>
                    <a:ext uri="{A12FA001-AC4F-418D-AE19-62706E023703}">
                      <ahyp:hlinkClr xmlns:ahyp="http://schemas.microsoft.com/office/drawing/2018/hyperlinkcolor" val="tx"/>
                    </a:ext>
                  </a:extLst>
                </a:hlinkClick>
              </a:rPr>
              <a:t>Groupflow</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43</a:t>
            </a:r>
          </a:p>
          <a:p>
            <a:pPr>
              <a:spcAft>
                <a:spcPts val="600"/>
              </a:spcAft>
            </a:pPr>
            <a:r>
              <a:rPr lang="en-US" sz="1200" u="sng" dirty="0">
                <a:solidFill>
                  <a:schemeClr val="bg2"/>
                </a:solidFill>
                <a:latin typeface="Source Sans Pro" panose="020B0503030403020204" pitchFamily="34" charset="0"/>
                <a:ea typeface="Source Sans Pro" panose="020B0503030403020204" pitchFamily="34" charset="0"/>
                <a:hlinkClick r:id="rId12" action="ppaction://hlinksldjump">
                  <a:extLst>
                    <a:ext uri="{A12FA001-AC4F-418D-AE19-62706E023703}">
                      <ahyp:hlinkClr xmlns:ahyp="http://schemas.microsoft.com/office/drawing/2018/hyperlinkcolor" val="tx"/>
                    </a:ext>
                  </a:extLst>
                </a:hlinkClick>
              </a:rPr>
              <a:t>Summary</a:t>
            </a:r>
            <a:r>
              <a:rPr lang="en-US" sz="1200" dirty="0">
                <a:solidFill>
                  <a:schemeClr val="bg2"/>
                </a:solidFill>
                <a:latin typeface="Source Sans Pro" panose="020B0503030403020204" pitchFamily="34" charset="0"/>
                <a:ea typeface="Source Sans Pro" panose="020B0503030403020204" pitchFamily="34" charset="0"/>
              </a:rPr>
              <a:t> </a:t>
            </a:r>
            <a:r>
              <a:rPr lang="en-US" sz="1200" u="dotted" dirty="0">
                <a:solidFill>
                  <a:schemeClr val="bg2"/>
                </a:solidFill>
                <a:latin typeface="Source Sans Pro" panose="020B0503030403020204" pitchFamily="34" charset="0"/>
                <a:ea typeface="Source Sans Pro" panose="020B0503030403020204" pitchFamily="34" charset="0"/>
              </a:rPr>
              <a:t>					         </a:t>
            </a:r>
            <a:r>
              <a:rPr lang="en-US" sz="1200" dirty="0">
                <a:solidFill>
                  <a:schemeClr val="bg2"/>
                </a:solidFill>
                <a:latin typeface="Source Sans Pro" panose="020B0503030403020204" pitchFamily="34" charset="0"/>
                <a:ea typeface="Source Sans Pro" panose="020B0503030403020204" pitchFamily="34" charset="0"/>
              </a:rPr>
              <a:t> 48</a:t>
            </a:r>
          </a:p>
          <a:p>
            <a:pPr>
              <a:spcAft>
                <a:spcPts val="600"/>
              </a:spcAft>
            </a:pPr>
            <a:endParaRPr lang="en-US" sz="1200" dirty="0">
              <a:solidFill>
                <a:schemeClr val="bg2"/>
              </a:solidFill>
              <a:latin typeface="Source Sans Pro" panose="020B0503030403020204" pitchFamily="34" charset="0"/>
              <a:ea typeface="Source Sans Pro" panose="020B0503030403020204" pitchFamily="34" charset="0"/>
            </a:endParaRPr>
          </a:p>
          <a:p>
            <a:pPr algn="ctr"/>
            <a:endParaRPr lang="en-US" sz="2000" dirty="0">
              <a:solidFill>
                <a:schemeClr val="bg2"/>
              </a:solidFill>
              <a:latin typeface="Source Sans Pro" panose="020B0503030403020204" pitchFamily="34" charset="0"/>
              <a:ea typeface="Source Sans Pro" panose="020B0503030403020204" pitchFamily="34" charset="0"/>
            </a:endParaRPr>
          </a:p>
          <a:p>
            <a:pPr algn="ctr"/>
            <a:endParaRPr lang="en-US" sz="2000" dirty="0">
              <a:solidFill>
                <a:schemeClr val="bg2"/>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990592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872789" y="431213"/>
            <a:ext cx="2228756" cy="7026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1700" dirty="0"/>
              <a:t>Contribution Index</a:t>
            </a:r>
          </a:p>
        </p:txBody>
      </p:sp>
      <p:pic>
        <p:nvPicPr>
          <p:cNvPr id="4" name="Imagen 3">
            <a:extLst>
              <a:ext uri="{FF2B5EF4-FFF2-40B4-BE49-F238E27FC236}">
                <a16:creationId xmlns:a16="http://schemas.microsoft.com/office/drawing/2014/main" id="{CE5A6D5E-4538-E270-2760-24E33BE9DBD6}"/>
              </a:ext>
            </a:extLst>
          </p:cNvPr>
          <p:cNvPicPr>
            <a:picLocks noChangeAspect="1"/>
          </p:cNvPicPr>
          <p:nvPr/>
        </p:nvPicPr>
        <p:blipFill>
          <a:blip r:embed="rId3"/>
          <a:stretch>
            <a:fillRect/>
          </a:stretch>
        </p:blipFill>
        <p:spPr>
          <a:xfrm>
            <a:off x="3572154" y="935799"/>
            <a:ext cx="5380930" cy="3271902"/>
          </a:xfrm>
          <a:prstGeom prst="rect">
            <a:avLst/>
          </a:prstGeom>
        </p:spPr>
      </p:pic>
      <p:pic>
        <p:nvPicPr>
          <p:cNvPr id="7" name="Imagen 6">
            <a:extLst>
              <a:ext uri="{FF2B5EF4-FFF2-40B4-BE49-F238E27FC236}">
                <a16:creationId xmlns:a16="http://schemas.microsoft.com/office/drawing/2014/main" id="{E33E31CC-C5A8-DA7D-5485-E61BC3BA5FF8}"/>
              </a:ext>
            </a:extLst>
          </p:cNvPr>
          <p:cNvPicPr>
            <a:picLocks noChangeAspect="1"/>
          </p:cNvPicPr>
          <p:nvPr/>
        </p:nvPicPr>
        <p:blipFill>
          <a:blip r:embed="rId4"/>
          <a:stretch>
            <a:fillRect/>
          </a:stretch>
        </p:blipFill>
        <p:spPr>
          <a:xfrm>
            <a:off x="610137" y="1890791"/>
            <a:ext cx="2962017" cy="1474414"/>
          </a:xfrm>
          <a:prstGeom prst="rect">
            <a:avLst/>
          </a:prstGeom>
        </p:spPr>
      </p:pic>
      <p:sp>
        <p:nvSpPr>
          <p:cNvPr id="2" name="Google Shape;171;p23">
            <a:extLst>
              <a:ext uri="{FF2B5EF4-FFF2-40B4-BE49-F238E27FC236}">
                <a16:creationId xmlns:a16="http://schemas.microsoft.com/office/drawing/2014/main" id="{31AF1E7D-64B1-731A-241C-CFEE611F3FE7}"/>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dirty="0"/>
          </a:p>
        </p:txBody>
      </p:sp>
      <p:sp>
        <p:nvSpPr>
          <p:cNvPr id="3" name="Google Shape;98;p15">
            <a:extLst>
              <a:ext uri="{FF2B5EF4-FFF2-40B4-BE49-F238E27FC236}">
                <a16:creationId xmlns:a16="http://schemas.microsoft.com/office/drawing/2014/main" id="{0EA152CB-4D3F-F89B-EFC6-2670BB03947D}"/>
              </a:ext>
            </a:extLst>
          </p:cNvPr>
          <p:cNvSpPr txBox="1">
            <a:spLocks/>
          </p:cNvSpPr>
          <p:nvPr/>
        </p:nvSpPr>
        <p:spPr>
          <a:xfrm>
            <a:off x="5343693" y="4105308"/>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dirty="0">
                <a:solidFill>
                  <a:schemeClr val="accent4">
                    <a:lumMod val="25000"/>
                  </a:schemeClr>
                </a:solidFill>
                <a:latin typeface="Source Sans Pro" panose="020B0503030403020204" pitchFamily="34" charset="0"/>
                <a:ea typeface="Source Sans Pro" panose="020B0503030403020204" pitchFamily="34" charset="0"/>
              </a:rPr>
              <a:t>Contribution Index</a:t>
            </a:r>
          </a:p>
        </p:txBody>
      </p:sp>
    </p:spTree>
    <p:extLst>
      <p:ext uri="{BB962C8B-B14F-4D97-AF65-F5344CB8AC3E}">
        <p14:creationId xmlns:p14="http://schemas.microsoft.com/office/powerpoint/2010/main" val="59413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495527" y="359623"/>
            <a:ext cx="7571700" cy="7026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1700" dirty="0"/>
              <a:t>Contribution Index Oscillation</a:t>
            </a:r>
          </a:p>
        </p:txBody>
      </p:sp>
      <p:pic>
        <p:nvPicPr>
          <p:cNvPr id="3" name="Imagen 2">
            <a:extLst>
              <a:ext uri="{FF2B5EF4-FFF2-40B4-BE49-F238E27FC236}">
                <a16:creationId xmlns:a16="http://schemas.microsoft.com/office/drawing/2014/main" id="{8340D5F5-17A1-58EB-712D-A4DB2A1CCD71}"/>
              </a:ext>
            </a:extLst>
          </p:cNvPr>
          <p:cNvPicPr>
            <a:picLocks noChangeAspect="1"/>
          </p:cNvPicPr>
          <p:nvPr/>
        </p:nvPicPr>
        <p:blipFill>
          <a:blip r:embed="rId3"/>
          <a:stretch>
            <a:fillRect/>
          </a:stretch>
        </p:blipFill>
        <p:spPr>
          <a:xfrm>
            <a:off x="3315632" y="1062223"/>
            <a:ext cx="5088752" cy="3246646"/>
          </a:xfrm>
          <a:prstGeom prst="rect">
            <a:avLst/>
          </a:prstGeom>
        </p:spPr>
      </p:pic>
      <p:pic>
        <p:nvPicPr>
          <p:cNvPr id="5" name="Imagen 4">
            <a:extLst>
              <a:ext uri="{FF2B5EF4-FFF2-40B4-BE49-F238E27FC236}">
                <a16:creationId xmlns:a16="http://schemas.microsoft.com/office/drawing/2014/main" id="{D5E5A711-6466-759F-798D-DC96414C6F3F}"/>
              </a:ext>
            </a:extLst>
          </p:cNvPr>
          <p:cNvPicPr>
            <a:picLocks noChangeAspect="1"/>
          </p:cNvPicPr>
          <p:nvPr/>
        </p:nvPicPr>
        <p:blipFill>
          <a:blip r:embed="rId4"/>
          <a:stretch>
            <a:fillRect/>
          </a:stretch>
        </p:blipFill>
        <p:spPr>
          <a:xfrm>
            <a:off x="402569" y="1828662"/>
            <a:ext cx="2861331" cy="1486175"/>
          </a:xfrm>
          <a:prstGeom prst="rect">
            <a:avLst/>
          </a:prstGeom>
        </p:spPr>
      </p:pic>
      <p:sp>
        <p:nvSpPr>
          <p:cNvPr id="2" name="Google Shape;171;p23">
            <a:extLst>
              <a:ext uri="{FF2B5EF4-FFF2-40B4-BE49-F238E27FC236}">
                <a16:creationId xmlns:a16="http://schemas.microsoft.com/office/drawing/2014/main" id="{F1CC1960-E8B6-C2E8-33E4-8F09CEC7A1D9}"/>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dirty="0"/>
          </a:p>
        </p:txBody>
      </p:sp>
      <p:sp>
        <p:nvSpPr>
          <p:cNvPr id="4" name="Google Shape;98;p15">
            <a:extLst>
              <a:ext uri="{FF2B5EF4-FFF2-40B4-BE49-F238E27FC236}">
                <a16:creationId xmlns:a16="http://schemas.microsoft.com/office/drawing/2014/main" id="{B7F4B35B-5C3D-4CD0-5601-61521BDE2177}"/>
              </a:ext>
            </a:extLst>
          </p:cNvPr>
          <p:cNvSpPr txBox="1">
            <a:spLocks/>
          </p:cNvSpPr>
          <p:nvPr/>
        </p:nvSpPr>
        <p:spPr>
          <a:xfrm>
            <a:off x="5112199" y="4199714"/>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dirty="0">
                <a:solidFill>
                  <a:schemeClr val="accent4">
                    <a:lumMod val="25000"/>
                  </a:schemeClr>
                </a:solidFill>
                <a:latin typeface="Source Sans Pro" panose="020B0503030403020204" pitchFamily="34" charset="0"/>
                <a:ea typeface="Source Sans Pro" panose="020B0503030403020204" pitchFamily="34" charset="0"/>
              </a:rPr>
              <a:t>Contribution Index Oscillation</a:t>
            </a:r>
          </a:p>
        </p:txBody>
      </p:sp>
    </p:spTree>
    <p:extLst>
      <p:ext uri="{BB962C8B-B14F-4D97-AF65-F5344CB8AC3E}">
        <p14:creationId xmlns:p14="http://schemas.microsoft.com/office/powerpoint/2010/main" val="4193410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116821" y="1947531"/>
            <a:ext cx="6910353" cy="6732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dirty="0"/>
              <a:t>Betweenness</a:t>
            </a:r>
            <a:endParaRPr sz="3200" dirty="0"/>
          </a:p>
        </p:txBody>
      </p:sp>
      <p:sp>
        <p:nvSpPr>
          <p:cNvPr id="2" name="Google Shape;98;p15">
            <a:extLst>
              <a:ext uri="{FF2B5EF4-FFF2-40B4-BE49-F238E27FC236}">
                <a16:creationId xmlns:a16="http://schemas.microsoft.com/office/drawing/2014/main" id="{2629968D-D995-CBD0-72F9-8A7F66B6E5A9}"/>
              </a:ext>
            </a:extLst>
          </p:cNvPr>
          <p:cNvSpPr txBox="1">
            <a:spLocks/>
          </p:cNvSpPr>
          <p:nvPr/>
        </p:nvSpPr>
        <p:spPr>
          <a:xfrm>
            <a:off x="2776964" y="2570421"/>
            <a:ext cx="3590068"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2"/>
                </a:solidFill>
                <a:latin typeface="Source Sans Pro" panose="020B0503030403020204" pitchFamily="34" charset="0"/>
                <a:ea typeface="Source Sans Pro" panose="020B0503030403020204" pitchFamily="34" charset="0"/>
              </a:rPr>
              <a:t>Measure of the extent to which each actor acts as an information hub</a:t>
            </a:r>
          </a:p>
        </p:txBody>
      </p:sp>
      <p:sp>
        <p:nvSpPr>
          <p:cNvPr id="3" name="Google Shape;98;p15">
            <a:extLst>
              <a:ext uri="{FF2B5EF4-FFF2-40B4-BE49-F238E27FC236}">
                <a16:creationId xmlns:a16="http://schemas.microsoft.com/office/drawing/2014/main" id="{99F7C816-3F5C-46B3-3748-FE8E43767988}"/>
              </a:ext>
            </a:extLst>
          </p:cNvPr>
          <p:cNvSpPr txBox="1">
            <a:spLocks/>
          </p:cNvSpPr>
          <p:nvPr/>
        </p:nvSpPr>
        <p:spPr>
          <a:xfrm>
            <a:off x="2776964" y="3169388"/>
            <a:ext cx="3590068"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bg2"/>
                </a:solidFill>
                <a:latin typeface="Source Sans Pro" panose="020B0503030403020204" pitchFamily="34" charset="0"/>
                <a:ea typeface="Source Sans Pro" panose="020B0503030403020204" pitchFamily="34" charset="0"/>
              </a:rPr>
              <a:t>(P. A. Gloor, 2017, p. 52)</a:t>
            </a:r>
          </a:p>
        </p:txBody>
      </p:sp>
    </p:spTree>
    <p:extLst>
      <p:ext uri="{BB962C8B-B14F-4D97-AF65-F5344CB8AC3E}">
        <p14:creationId xmlns:p14="http://schemas.microsoft.com/office/powerpoint/2010/main" val="487815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880662" y="751274"/>
            <a:ext cx="7571700" cy="7026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1700" dirty="0"/>
              <a:t>Betweenness</a:t>
            </a:r>
          </a:p>
        </p:txBody>
      </p:sp>
      <p:pic>
        <p:nvPicPr>
          <p:cNvPr id="4" name="Imagen 3">
            <a:extLst>
              <a:ext uri="{FF2B5EF4-FFF2-40B4-BE49-F238E27FC236}">
                <a16:creationId xmlns:a16="http://schemas.microsoft.com/office/drawing/2014/main" id="{98DFF955-5E49-36CD-5ED1-4766670156F6}"/>
              </a:ext>
            </a:extLst>
          </p:cNvPr>
          <p:cNvPicPr>
            <a:picLocks noChangeAspect="1"/>
          </p:cNvPicPr>
          <p:nvPr/>
        </p:nvPicPr>
        <p:blipFill rotWithShape="1">
          <a:blip r:embed="rId3"/>
          <a:srcRect b="6636"/>
          <a:stretch/>
        </p:blipFill>
        <p:spPr>
          <a:xfrm>
            <a:off x="3236078" y="971481"/>
            <a:ext cx="5442656" cy="3420745"/>
          </a:xfrm>
          <a:prstGeom prst="rect">
            <a:avLst/>
          </a:prstGeom>
        </p:spPr>
      </p:pic>
      <p:pic>
        <p:nvPicPr>
          <p:cNvPr id="7" name="Imagen 6">
            <a:extLst>
              <a:ext uri="{FF2B5EF4-FFF2-40B4-BE49-F238E27FC236}">
                <a16:creationId xmlns:a16="http://schemas.microsoft.com/office/drawing/2014/main" id="{23464BB7-E0C9-4D8E-8891-4795CE070205}"/>
              </a:ext>
            </a:extLst>
          </p:cNvPr>
          <p:cNvPicPr>
            <a:picLocks noChangeAspect="1"/>
          </p:cNvPicPr>
          <p:nvPr/>
        </p:nvPicPr>
        <p:blipFill>
          <a:blip r:embed="rId4"/>
          <a:stretch>
            <a:fillRect/>
          </a:stretch>
        </p:blipFill>
        <p:spPr>
          <a:xfrm>
            <a:off x="399344" y="1936266"/>
            <a:ext cx="2836734" cy="1473111"/>
          </a:xfrm>
          <a:prstGeom prst="rect">
            <a:avLst/>
          </a:prstGeom>
        </p:spPr>
      </p:pic>
      <p:sp>
        <p:nvSpPr>
          <p:cNvPr id="2" name="Google Shape;171;p23">
            <a:extLst>
              <a:ext uri="{FF2B5EF4-FFF2-40B4-BE49-F238E27FC236}">
                <a16:creationId xmlns:a16="http://schemas.microsoft.com/office/drawing/2014/main" id="{77E65537-0EC5-73F1-2233-B833DA12C86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dirty="0"/>
          </a:p>
        </p:txBody>
      </p:sp>
      <p:sp>
        <p:nvSpPr>
          <p:cNvPr id="3" name="Google Shape;98;p15">
            <a:extLst>
              <a:ext uri="{FF2B5EF4-FFF2-40B4-BE49-F238E27FC236}">
                <a16:creationId xmlns:a16="http://schemas.microsoft.com/office/drawing/2014/main" id="{F5360C8A-E991-7AEB-00E3-BA47B9D600EA}"/>
              </a:ext>
            </a:extLst>
          </p:cNvPr>
          <p:cNvSpPr txBox="1">
            <a:spLocks/>
          </p:cNvSpPr>
          <p:nvPr/>
        </p:nvSpPr>
        <p:spPr>
          <a:xfrm>
            <a:off x="5239521" y="4298136"/>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dirty="0">
                <a:solidFill>
                  <a:schemeClr val="accent4">
                    <a:lumMod val="25000"/>
                  </a:schemeClr>
                </a:solidFill>
                <a:latin typeface="Source Sans Pro" panose="020B0503030403020204" pitchFamily="34" charset="0"/>
                <a:ea typeface="Source Sans Pro" panose="020B0503030403020204" pitchFamily="34" charset="0"/>
              </a:rPr>
              <a:t>Betweenness</a:t>
            </a:r>
            <a:endParaRPr lang="en-US" sz="800" dirty="0">
              <a:solidFill>
                <a:schemeClr val="accent4">
                  <a:lumMod val="2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56373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598616" y="463171"/>
            <a:ext cx="7571700" cy="702600"/>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GB" sz="1700" dirty="0"/>
              <a:t>Betweenness Oscillation</a:t>
            </a:r>
          </a:p>
        </p:txBody>
      </p:sp>
      <p:pic>
        <p:nvPicPr>
          <p:cNvPr id="4" name="Imagen 3">
            <a:extLst>
              <a:ext uri="{FF2B5EF4-FFF2-40B4-BE49-F238E27FC236}">
                <a16:creationId xmlns:a16="http://schemas.microsoft.com/office/drawing/2014/main" id="{15C45E3F-4983-281A-DD74-5B7996D10606}"/>
              </a:ext>
            </a:extLst>
          </p:cNvPr>
          <p:cNvPicPr>
            <a:picLocks noChangeAspect="1"/>
          </p:cNvPicPr>
          <p:nvPr/>
        </p:nvPicPr>
        <p:blipFill>
          <a:blip r:embed="rId3"/>
          <a:stretch>
            <a:fillRect/>
          </a:stretch>
        </p:blipFill>
        <p:spPr>
          <a:xfrm>
            <a:off x="3427465" y="1165771"/>
            <a:ext cx="5251269" cy="3070829"/>
          </a:xfrm>
          <a:prstGeom prst="rect">
            <a:avLst/>
          </a:prstGeom>
        </p:spPr>
      </p:pic>
      <p:pic>
        <p:nvPicPr>
          <p:cNvPr id="7" name="Imagen 6">
            <a:extLst>
              <a:ext uri="{FF2B5EF4-FFF2-40B4-BE49-F238E27FC236}">
                <a16:creationId xmlns:a16="http://schemas.microsoft.com/office/drawing/2014/main" id="{2E7D9331-C5D5-31CC-F9FE-2FA1C9BA2670}"/>
              </a:ext>
            </a:extLst>
          </p:cNvPr>
          <p:cNvPicPr>
            <a:picLocks noChangeAspect="1"/>
          </p:cNvPicPr>
          <p:nvPr/>
        </p:nvPicPr>
        <p:blipFill>
          <a:blip r:embed="rId4"/>
          <a:stretch>
            <a:fillRect/>
          </a:stretch>
        </p:blipFill>
        <p:spPr>
          <a:xfrm>
            <a:off x="376797" y="1891937"/>
            <a:ext cx="2973970" cy="1567014"/>
          </a:xfrm>
          <a:prstGeom prst="rect">
            <a:avLst/>
          </a:prstGeom>
        </p:spPr>
      </p:pic>
      <p:sp>
        <p:nvSpPr>
          <p:cNvPr id="2" name="Google Shape;171;p23">
            <a:extLst>
              <a:ext uri="{FF2B5EF4-FFF2-40B4-BE49-F238E27FC236}">
                <a16:creationId xmlns:a16="http://schemas.microsoft.com/office/drawing/2014/main" id="{5DA9C88D-FC16-E4A4-DBB4-5AAD43EA9B58}"/>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dirty="0"/>
          </a:p>
        </p:txBody>
      </p:sp>
      <p:sp>
        <p:nvSpPr>
          <p:cNvPr id="3" name="Google Shape;98;p15">
            <a:extLst>
              <a:ext uri="{FF2B5EF4-FFF2-40B4-BE49-F238E27FC236}">
                <a16:creationId xmlns:a16="http://schemas.microsoft.com/office/drawing/2014/main" id="{A3059487-2862-A13F-8B65-CD9AA0B99D5A}"/>
              </a:ext>
            </a:extLst>
          </p:cNvPr>
          <p:cNvSpPr txBox="1">
            <a:spLocks/>
          </p:cNvSpPr>
          <p:nvPr/>
        </p:nvSpPr>
        <p:spPr>
          <a:xfrm>
            <a:off x="5239521" y="4298136"/>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dirty="0">
                <a:solidFill>
                  <a:schemeClr val="accent4">
                    <a:lumMod val="25000"/>
                  </a:schemeClr>
                </a:solidFill>
                <a:latin typeface="Source Sans Pro" panose="020B0503030403020204" pitchFamily="34" charset="0"/>
                <a:ea typeface="Source Sans Pro" panose="020B0503030403020204" pitchFamily="34" charset="0"/>
              </a:rPr>
              <a:t>Betweenness Oscillation</a:t>
            </a:r>
            <a:endParaRPr lang="en-US" sz="800" dirty="0">
              <a:solidFill>
                <a:schemeClr val="accent4">
                  <a:lumMod val="2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777892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340512" y="2280923"/>
            <a:ext cx="6462975" cy="5816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Emotions</a:t>
            </a:r>
            <a:endParaRPr sz="3200" dirty="0"/>
          </a:p>
        </p:txBody>
      </p:sp>
    </p:spTree>
    <p:extLst>
      <p:ext uri="{BB962C8B-B14F-4D97-AF65-F5344CB8AC3E}">
        <p14:creationId xmlns:p14="http://schemas.microsoft.com/office/powerpoint/2010/main" val="647891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3" name="Imagen 2">
            <a:extLst>
              <a:ext uri="{FF2B5EF4-FFF2-40B4-BE49-F238E27FC236}">
                <a16:creationId xmlns:a16="http://schemas.microsoft.com/office/drawing/2014/main" id="{D0C77B80-4C2E-041C-9A3B-6EDB4D334E80}"/>
              </a:ext>
            </a:extLst>
          </p:cNvPr>
          <p:cNvPicPr>
            <a:picLocks noChangeAspect="1"/>
          </p:cNvPicPr>
          <p:nvPr/>
        </p:nvPicPr>
        <p:blipFill rotWithShape="1">
          <a:blip r:embed="rId3"/>
          <a:srcRect l="10837" t="10689" r="12011" b="2007"/>
          <a:stretch/>
        </p:blipFill>
        <p:spPr>
          <a:xfrm>
            <a:off x="3483645" y="305224"/>
            <a:ext cx="5108945" cy="4316337"/>
          </a:xfrm>
          <a:prstGeom prst="rect">
            <a:avLst/>
          </a:prstGeom>
        </p:spPr>
      </p:pic>
      <p:pic>
        <p:nvPicPr>
          <p:cNvPr id="7" name="Imagen 6">
            <a:extLst>
              <a:ext uri="{FF2B5EF4-FFF2-40B4-BE49-F238E27FC236}">
                <a16:creationId xmlns:a16="http://schemas.microsoft.com/office/drawing/2014/main" id="{1B749BAD-010E-CB0F-D040-962FAB2EC833}"/>
              </a:ext>
            </a:extLst>
          </p:cNvPr>
          <p:cNvPicPr>
            <a:picLocks noChangeAspect="1"/>
          </p:cNvPicPr>
          <p:nvPr/>
        </p:nvPicPr>
        <p:blipFill rotWithShape="1">
          <a:blip r:embed="rId4"/>
          <a:srcRect l="48312" t="19999" r="28059" b="32273"/>
          <a:stretch/>
        </p:blipFill>
        <p:spPr>
          <a:xfrm>
            <a:off x="1140592" y="1808770"/>
            <a:ext cx="977374" cy="254726"/>
          </a:xfrm>
          <a:prstGeom prst="rect">
            <a:avLst/>
          </a:prstGeom>
        </p:spPr>
      </p:pic>
      <p:pic>
        <p:nvPicPr>
          <p:cNvPr id="10" name="Imagen 9">
            <a:extLst>
              <a:ext uri="{FF2B5EF4-FFF2-40B4-BE49-F238E27FC236}">
                <a16:creationId xmlns:a16="http://schemas.microsoft.com/office/drawing/2014/main" id="{C67A891D-C1DE-BCB3-5374-707B773A2104}"/>
              </a:ext>
            </a:extLst>
          </p:cNvPr>
          <p:cNvPicPr>
            <a:picLocks noChangeAspect="1"/>
          </p:cNvPicPr>
          <p:nvPr/>
        </p:nvPicPr>
        <p:blipFill rotWithShape="1">
          <a:blip r:embed="rId4"/>
          <a:srcRect l="29240" t="19847" r="51688" b="24819"/>
          <a:stretch/>
        </p:blipFill>
        <p:spPr>
          <a:xfrm>
            <a:off x="1162817" y="2321089"/>
            <a:ext cx="788881" cy="295319"/>
          </a:xfrm>
          <a:prstGeom prst="rect">
            <a:avLst/>
          </a:prstGeom>
        </p:spPr>
      </p:pic>
      <p:pic>
        <p:nvPicPr>
          <p:cNvPr id="13" name="Imagen 12">
            <a:extLst>
              <a:ext uri="{FF2B5EF4-FFF2-40B4-BE49-F238E27FC236}">
                <a16:creationId xmlns:a16="http://schemas.microsoft.com/office/drawing/2014/main" id="{2E8115AB-1EFC-129B-6F96-ACEAB5E04707}"/>
              </a:ext>
            </a:extLst>
          </p:cNvPr>
          <p:cNvPicPr>
            <a:picLocks noChangeAspect="1"/>
          </p:cNvPicPr>
          <p:nvPr/>
        </p:nvPicPr>
        <p:blipFill rotWithShape="1">
          <a:blip r:embed="rId4"/>
          <a:srcRect l="5948" t="19847" r="71773" b="32425"/>
          <a:stretch/>
        </p:blipFill>
        <p:spPr>
          <a:xfrm>
            <a:off x="1140592" y="2821955"/>
            <a:ext cx="921524" cy="254727"/>
          </a:xfrm>
          <a:prstGeom prst="rect">
            <a:avLst/>
          </a:prstGeom>
        </p:spPr>
      </p:pic>
      <p:sp>
        <p:nvSpPr>
          <p:cNvPr id="5" name="Google Shape;274;p30">
            <a:extLst>
              <a:ext uri="{FF2B5EF4-FFF2-40B4-BE49-F238E27FC236}">
                <a16:creationId xmlns:a16="http://schemas.microsoft.com/office/drawing/2014/main" id="{270B74CC-21AE-E92D-6A7B-2CBA9741CBD2}"/>
              </a:ext>
            </a:extLst>
          </p:cNvPr>
          <p:cNvSpPr txBox="1">
            <a:spLocks noGrp="1"/>
          </p:cNvSpPr>
          <p:nvPr>
            <p:ph type="title"/>
          </p:nvPr>
        </p:nvSpPr>
        <p:spPr>
          <a:xfrm>
            <a:off x="742796" y="640136"/>
            <a:ext cx="325941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Eelisa Water Network</a:t>
            </a:r>
            <a:endParaRPr dirty="0"/>
          </a:p>
        </p:txBody>
      </p:sp>
      <p:sp>
        <p:nvSpPr>
          <p:cNvPr id="6" name="Google Shape;98;p15">
            <a:extLst>
              <a:ext uri="{FF2B5EF4-FFF2-40B4-BE49-F238E27FC236}">
                <a16:creationId xmlns:a16="http://schemas.microsoft.com/office/drawing/2014/main" id="{671BF4DD-6A18-A82A-8CFB-0600EB41A72F}"/>
              </a:ext>
            </a:extLst>
          </p:cNvPr>
          <p:cNvSpPr txBox="1">
            <a:spLocks/>
          </p:cNvSpPr>
          <p:nvPr/>
        </p:nvSpPr>
        <p:spPr>
          <a:xfrm>
            <a:off x="860442" y="1261389"/>
            <a:ext cx="2814589" cy="63413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2"/>
                </a:solidFill>
                <a:latin typeface="Source Sans Pro" panose="020B0503030403020204" pitchFamily="34" charset="0"/>
                <a:ea typeface="Source Sans Pro" panose="020B0503030403020204" pitchFamily="34" charset="0"/>
              </a:rPr>
              <a:t>By Emotions</a:t>
            </a:r>
          </a:p>
        </p:txBody>
      </p:sp>
      <p:pic>
        <p:nvPicPr>
          <p:cNvPr id="2" name="Imagen 1">
            <a:extLst>
              <a:ext uri="{FF2B5EF4-FFF2-40B4-BE49-F238E27FC236}">
                <a16:creationId xmlns:a16="http://schemas.microsoft.com/office/drawing/2014/main" id="{962E127D-F124-1A01-C868-014738EBCA1A}"/>
              </a:ext>
            </a:extLst>
          </p:cNvPr>
          <p:cNvPicPr>
            <a:picLocks noChangeAspect="1"/>
          </p:cNvPicPr>
          <p:nvPr/>
        </p:nvPicPr>
        <p:blipFill>
          <a:blip r:embed="rId5"/>
          <a:stretch>
            <a:fillRect/>
          </a:stretch>
        </p:blipFill>
        <p:spPr>
          <a:xfrm>
            <a:off x="510808" y="3247974"/>
            <a:ext cx="3491399" cy="1038942"/>
          </a:xfrm>
          <a:prstGeom prst="rect">
            <a:avLst/>
          </a:prstGeom>
        </p:spPr>
      </p:pic>
    </p:spTree>
    <p:extLst>
      <p:ext uri="{BB962C8B-B14F-4D97-AF65-F5344CB8AC3E}">
        <p14:creationId xmlns:p14="http://schemas.microsoft.com/office/powerpoint/2010/main" val="3141035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2933102" y="196093"/>
            <a:ext cx="3446432"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Emotions over time</a:t>
            </a:r>
            <a:endParaRPr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3" name="Imagen 2">
            <a:extLst>
              <a:ext uri="{FF2B5EF4-FFF2-40B4-BE49-F238E27FC236}">
                <a16:creationId xmlns:a16="http://schemas.microsoft.com/office/drawing/2014/main" id="{C49B2335-4448-6053-CAC8-A3F33083BEBF}"/>
              </a:ext>
            </a:extLst>
          </p:cNvPr>
          <p:cNvPicPr>
            <a:picLocks noChangeAspect="1"/>
          </p:cNvPicPr>
          <p:nvPr/>
        </p:nvPicPr>
        <p:blipFill>
          <a:blip r:embed="rId3"/>
          <a:stretch>
            <a:fillRect/>
          </a:stretch>
        </p:blipFill>
        <p:spPr>
          <a:xfrm>
            <a:off x="206150" y="1532717"/>
            <a:ext cx="8731699" cy="2673487"/>
          </a:xfrm>
          <a:prstGeom prst="rect">
            <a:avLst/>
          </a:prstGeom>
        </p:spPr>
      </p:pic>
      <p:pic>
        <p:nvPicPr>
          <p:cNvPr id="5" name="Imagen 4">
            <a:extLst>
              <a:ext uri="{FF2B5EF4-FFF2-40B4-BE49-F238E27FC236}">
                <a16:creationId xmlns:a16="http://schemas.microsoft.com/office/drawing/2014/main" id="{AA7A9B3D-5854-6300-5681-7E5E1CC86FCC}"/>
              </a:ext>
            </a:extLst>
          </p:cNvPr>
          <p:cNvPicPr>
            <a:picLocks noChangeAspect="1"/>
          </p:cNvPicPr>
          <p:nvPr/>
        </p:nvPicPr>
        <p:blipFill>
          <a:blip r:embed="rId4"/>
          <a:stretch>
            <a:fillRect/>
          </a:stretch>
        </p:blipFill>
        <p:spPr>
          <a:xfrm>
            <a:off x="3101898" y="1136343"/>
            <a:ext cx="2940201" cy="457223"/>
          </a:xfrm>
          <a:prstGeom prst="rect">
            <a:avLst/>
          </a:prstGeom>
        </p:spPr>
      </p:pic>
    </p:spTree>
    <p:extLst>
      <p:ext uri="{BB962C8B-B14F-4D97-AF65-F5344CB8AC3E}">
        <p14:creationId xmlns:p14="http://schemas.microsoft.com/office/powerpoint/2010/main" val="2955872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116821" y="1947531"/>
            <a:ext cx="6910353" cy="6732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Alternative Realities</a:t>
            </a:r>
            <a:endParaRPr sz="3200" dirty="0"/>
          </a:p>
        </p:txBody>
      </p:sp>
      <p:sp>
        <p:nvSpPr>
          <p:cNvPr id="2" name="Google Shape;98;p15">
            <a:extLst>
              <a:ext uri="{FF2B5EF4-FFF2-40B4-BE49-F238E27FC236}">
                <a16:creationId xmlns:a16="http://schemas.microsoft.com/office/drawing/2014/main" id="{2629968D-D995-CBD0-72F9-8A7F66B6E5A9}"/>
              </a:ext>
            </a:extLst>
          </p:cNvPr>
          <p:cNvSpPr txBox="1">
            <a:spLocks/>
          </p:cNvSpPr>
          <p:nvPr/>
        </p:nvSpPr>
        <p:spPr>
          <a:xfrm>
            <a:off x="2526162" y="2533594"/>
            <a:ext cx="4091669"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2"/>
                </a:solidFill>
                <a:latin typeface="Source Sans Pro" panose="020B0503030403020204" pitchFamily="34" charset="0"/>
                <a:ea typeface="Source Sans Pro" panose="020B0503030403020204" pitchFamily="34" charset="0"/>
              </a:rPr>
              <a:t>Four categories useful for understanding the general characteristics of an individual</a:t>
            </a:r>
          </a:p>
        </p:txBody>
      </p:sp>
      <p:sp>
        <p:nvSpPr>
          <p:cNvPr id="3" name="Google Shape;98;p15">
            <a:extLst>
              <a:ext uri="{FF2B5EF4-FFF2-40B4-BE49-F238E27FC236}">
                <a16:creationId xmlns:a16="http://schemas.microsoft.com/office/drawing/2014/main" id="{99F7C816-3F5C-46B3-3748-FE8E43767988}"/>
              </a:ext>
            </a:extLst>
          </p:cNvPr>
          <p:cNvSpPr txBox="1">
            <a:spLocks/>
          </p:cNvSpPr>
          <p:nvPr/>
        </p:nvSpPr>
        <p:spPr>
          <a:xfrm>
            <a:off x="2776964" y="3193311"/>
            <a:ext cx="3590068"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bg2"/>
                </a:solidFill>
                <a:latin typeface="Source Sans Pro" panose="020B0503030403020204" pitchFamily="34" charset="0"/>
                <a:ea typeface="Source Sans Pro" panose="020B0503030403020204" pitchFamily="34" charset="0"/>
              </a:rPr>
              <a:t>(P. A. Gloor, Happimetrics)</a:t>
            </a:r>
          </a:p>
        </p:txBody>
      </p:sp>
    </p:spTree>
    <p:extLst>
      <p:ext uri="{BB962C8B-B14F-4D97-AF65-F5344CB8AC3E}">
        <p14:creationId xmlns:p14="http://schemas.microsoft.com/office/powerpoint/2010/main" val="1306269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 name="Google Shape;98;p15">
            <a:extLst>
              <a:ext uri="{FF2B5EF4-FFF2-40B4-BE49-F238E27FC236}">
                <a16:creationId xmlns:a16="http://schemas.microsoft.com/office/drawing/2014/main" id="{5F5B77AD-769A-4AA6-D4BC-6798DFB30CF1}"/>
              </a:ext>
            </a:extLst>
          </p:cNvPr>
          <p:cNvSpPr txBox="1">
            <a:spLocks/>
          </p:cNvSpPr>
          <p:nvPr/>
        </p:nvSpPr>
        <p:spPr>
          <a:xfrm>
            <a:off x="2640008" y="4710223"/>
            <a:ext cx="3590068"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dirty="0">
                <a:solidFill>
                  <a:schemeClr val="bg2"/>
                </a:solidFill>
                <a:latin typeface="Source Sans Pro" panose="020B0503030403020204" pitchFamily="34" charset="0"/>
                <a:ea typeface="Source Sans Pro" panose="020B0503030403020204" pitchFamily="34" charset="0"/>
              </a:rPr>
              <a:t>(Figures from Happimetrics)</a:t>
            </a:r>
          </a:p>
        </p:txBody>
      </p:sp>
      <p:pic>
        <p:nvPicPr>
          <p:cNvPr id="5" name="Imagen 4">
            <a:extLst>
              <a:ext uri="{FF2B5EF4-FFF2-40B4-BE49-F238E27FC236}">
                <a16:creationId xmlns:a16="http://schemas.microsoft.com/office/drawing/2014/main" id="{2AD658B0-CBA8-A929-4D25-A5100F2C7DB0}"/>
              </a:ext>
            </a:extLst>
          </p:cNvPr>
          <p:cNvPicPr>
            <a:picLocks noChangeAspect="1"/>
          </p:cNvPicPr>
          <p:nvPr/>
        </p:nvPicPr>
        <p:blipFill>
          <a:blip r:embed="rId3"/>
          <a:stretch>
            <a:fillRect/>
          </a:stretch>
        </p:blipFill>
        <p:spPr>
          <a:xfrm>
            <a:off x="996813" y="1137656"/>
            <a:ext cx="3286389" cy="2820917"/>
          </a:xfrm>
          <a:prstGeom prst="rect">
            <a:avLst/>
          </a:prstGeom>
        </p:spPr>
      </p:pic>
      <p:pic>
        <p:nvPicPr>
          <p:cNvPr id="7" name="Imagen 6">
            <a:extLst>
              <a:ext uri="{FF2B5EF4-FFF2-40B4-BE49-F238E27FC236}">
                <a16:creationId xmlns:a16="http://schemas.microsoft.com/office/drawing/2014/main" id="{37017841-DDDC-F728-85F1-F15E0D26C4FE}"/>
              </a:ext>
            </a:extLst>
          </p:cNvPr>
          <p:cNvPicPr>
            <a:picLocks noChangeAspect="1"/>
          </p:cNvPicPr>
          <p:nvPr/>
        </p:nvPicPr>
        <p:blipFill rotWithShape="1">
          <a:blip r:embed="rId4"/>
          <a:srcRect r="6822"/>
          <a:stretch/>
        </p:blipFill>
        <p:spPr>
          <a:xfrm>
            <a:off x="4572000" y="1184926"/>
            <a:ext cx="3062177" cy="2773647"/>
          </a:xfrm>
          <a:prstGeom prst="rect">
            <a:avLst/>
          </a:prstGeom>
        </p:spPr>
      </p:pic>
      <p:sp>
        <p:nvSpPr>
          <p:cNvPr id="2" name="Título 1">
            <a:extLst>
              <a:ext uri="{FF2B5EF4-FFF2-40B4-BE49-F238E27FC236}">
                <a16:creationId xmlns:a16="http://schemas.microsoft.com/office/drawing/2014/main" id="{680D5EFD-07B3-8D31-0D73-64F7298D181B}"/>
              </a:ext>
            </a:extLst>
          </p:cNvPr>
          <p:cNvSpPr>
            <a:spLocks noGrp="1"/>
          </p:cNvSpPr>
          <p:nvPr>
            <p:ph type="title"/>
          </p:nvPr>
        </p:nvSpPr>
        <p:spPr>
          <a:xfrm>
            <a:off x="786150" y="290657"/>
            <a:ext cx="7571700" cy="702600"/>
          </a:xfrm>
        </p:spPr>
        <p:txBody>
          <a:bodyPr/>
          <a:lstStyle/>
          <a:p>
            <a:pPr algn="ctr"/>
            <a:r>
              <a:rPr lang="en-GB" dirty="0"/>
              <a:t>Alternative Realities explanation</a:t>
            </a:r>
          </a:p>
        </p:txBody>
      </p:sp>
      <p:sp>
        <p:nvSpPr>
          <p:cNvPr id="3" name="Google Shape;171;p23">
            <a:extLst>
              <a:ext uri="{FF2B5EF4-FFF2-40B4-BE49-F238E27FC236}">
                <a16:creationId xmlns:a16="http://schemas.microsoft.com/office/drawing/2014/main" id="{131F6E76-AF1F-FB38-3180-620DD6B3EEAF}"/>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dirty="0"/>
          </a:p>
        </p:txBody>
      </p:sp>
    </p:spTree>
    <p:extLst>
      <p:ext uri="{BB962C8B-B14F-4D97-AF65-F5344CB8AC3E}">
        <p14:creationId xmlns:p14="http://schemas.microsoft.com/office/powerpoint/2010/main" val="187197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340512" y="2280923"/>
            <a:ext cx="6462975" cy="5816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Introduction</a:t>
            </a:r>
            <a:endParaRPr sz="3200" dirty="0"/>
          </a:p>
        </p:txBody>
      </p:sp>
    </p:spTree>
    <p:extLst>
      <p:ext uri="{BB962C8B-B14F-4D97-AF65-F5344CB8AC3E}">
        <p14:creationId xmlns:p14="http://schemas.microsoft.com/office/powerpoint/2010/main" val="1394917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pic>
        <p:nvPicPr>
          <p:cNvPr id="3" name="Imagen 2">
            <a:extLst>
              <a:ext uri="{FF2B5EF4-FFF2-40B4-BE49-F238E27FC236}">
                <a16:creationId xmlns:a16="http://schemas.microsoft.com/office/drawing/2014/main" id="{6EBC49D9-2C97-FFEC-3AD2-C8B173BA5BA4}"/>
              </a:ext>
            </a:extLst>
          </p:cNvPr>
          <p:cNvPicPr>
            <a:picLocks noChangeAspect="1"/>
          </p:cNvPicPr>
          <p:nvPr/>
        </p:nvPicPr>
        <p:blipFill>
          <a:blip r:embed="rId3"/>
          <a:stretch>
            <a:fillRect/>
          </a:stretch>
        </p:blipFill>
        <p:spPr>
          <a:xfrm>
            <a:off x="3534343" y="350576"/>
            <a:ext cx="5105498" cy="4399275"/>
          </a:xfrm>
          <a:prstGeom prst="rect">
            <a:avLst/>
          </a:prstGeom>
        </p:spPr>
      </p:pic>
      <p:pic>
        <p:nvPicPr>
          <p:cNvPr id="5" name="Imagen 4">
            <a:extLst>
              <a:ext uri="{FF2B5EF4-FFF2-40B4-BE49-F238E27FC236}">
                <a16:creationId xmlns:a16="http://schemas.microsoft.com/office/drawing/2014/main" id="{44D5580A-0320-B15F-96C9-67CA8C576627}"/>
              </a:ext>
            </a:extLst>
          </p:cNvPr>
          <p:cNvPicPr>
            <a:picLocks noChangeAspect="1"/>
          </p:cNvPicPr>
          <p:nvPr/>
        </p:nvPicPr>
        <p:blipFill rotWithShape="1">
          <a:blip r:embed="rId4"/>
          <a:srcRect l="1779" t="-145990" r="80092" b="-17995"/>
          <a:stretch/>
        </p:blipFill>
        <p:spPr>
          <a:xfrm>
            <a:off x="1324666" y="2311183"/>
            <a:ext cx="849905" cy="578286"/>
          </a:xfrm>
          <a:prstGeom prst="rect">
            <a:avLst/>
          </a:prstGeom>
        </p:spPr>
      </p:pic>
      <p:pic>
        <p:nvPicPr>
          <p:cNvPr id="7" name="Imagen 6">
            <a:extLst>
              <a:ext uri="{FF2B5EF4-FFF2-40B4-BE49-F238E27FC236}">
                <a16:creationId xmlns:a16="http://schemas.microsoft.com/office/drawing/2014/main" id="{A45490C4-C350-87AC-D7DF-06D960C39DCD}"/>
              </a:ext>
            </a:extLst>
          </p:cNvPr>
          <p:cNvPicPr>
            <a:picLocks noChangeAspect="1"/>
          </p:cNvPicPr>
          <p:nvPr/>
        </p:nvPicPr>
        <p:blipFill rotWithShape="1">
          <a:blip r:embed="rId4"/>
          <a:srcRect l="21307" t="-9374" r="50470" b="-78067"/>
          <a:stretch/>
        </p:blipFill>
        <p:spPr>
          <a:xfrm>
            <a:off x="1324666" y="3192551"/>
            <a:ext cx="1323049" cy="410604"/>
          </a:xfrm>
          <a:prstGeom prst="rect">
            <a:avLst/>
          </a:prstGeom>
        </p:spPr>
      </p:pic>
      <p:pic>
        <p:nvPicPr>
          <p:cNvPr id="9" name="Imagen 8">
            <a:extLst>
              <a:ext uri="{FF2B5EF4-FFF2-40B4-BE49-F238E27FC236}">
                <a16:creationId xmlns:a16="http://schemas.microsoft.com/office/drawing/2014/main" id="{47B338BB-434B-D0EA-108B-EF2D866A954F}"/>
              </a:ext>
            </a:extLst>
          </p:cNvPr>
          <p:cNvPicPr>
            <a:picLocks noChangeAspect="1"/>
          </p:cNvPicPr>
          <p:nvPr/>
        </p:nvPicPr>
        <p:blipFill rotWithShape="1">
          <a:blip r:embed="rId4"/>
          <a:srcRect l="51121" r="20843" b="-122133"/>
          <a:stretch/>
        </p:blipFill>
        <p:spPr>
          <a:xfrm>
            <a:off x="1324666" y="2067881"/>
            <a:ext cx="1314288" cy="486604"/>
          </a:xfrm>
          <a:prstGeom prst="rect">
            <a:avLst/>
          </a:prstGeom>
        </p:spPr>
      </p:pic>
      <p:sp>
        <p:nvSpPr>
          <p:cNvPr id="6" name="Google Shape;274;p30">
            <a:extLst>
              <a:ext uri="{FF2B5EF4-FFF2-40B4-BE49-F238E27FC236}">
                <a16:creationId xmlns:a16="http://schemas.microsoft.com/office/drawing/2014/main" id="{63C1F210-7B9C-74FE-A7CD-A7171A66FCC2}"/>
              </a:ext>
            </a:extLst>
          </p:cNvPr>
          <p:cNvSpPr txBox="1">
            <a:spLocks noGrp="1"/>
          </p:cNvSpPr>
          <p:nvPr>
            <p:ph type="title"/>
          </p:nvPr>
        </p:nvSpPr>
        <p:spPr>
          <a:xfrm>
            <a:off x="742796" y="640136"/>
            <a:ext cx="325941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Eelisa Water Network</a:t>
            </a:r>
            <a:endParaRPr dirty="0"/>
          </a:p>
        </p:txBody>
      </p:sp>
      <p:sp>
        <p:nvSpPr>
          <p:cNvPr id="8" name="Google Shape;98;p15">
            <a:extLst>
              <a:ext uri="{FF2B5EF4-FFF2-40B4-BE49-F238E27FC236}">
                <a16:creationId xmlns:a16="http://schemas.microsoft.com/office/drawing/2014/main" id="{7A38D3F6-530B-A3E0-6E93-3B5E0915B7DD}"/>
              </a:ext>
            </a:extLst>
          </p:cNvPr>
          <p:cNvSpPr txBox="1">
            <a:spLocks/>
          </p:cNvSpPr>
          <p:nvPr/>
        </p:nvSpPr>
        <p:spPr>
          <a:xfrm>
            <a:off x="860442" y="1261389"/>
            <a:ext cx="2814589" cy="63413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2"/>
                </a:solidFill>
                <a:latin typeface="Source Sans Pro" panose="020B0503030403020204" pitchFamily="34" charset="0"/>
                <a:ea typeface="Source Sans Pro" panose="020B0503030403020204" pitchFamily="34" charset="0"/>
              </a:rPr>
              <a:t>By Alternative Realities</a:t>
            </a:r>
          </a:p>
        </p:txBody>
      </p:sp>
    </p:spTree>
    <p:extLst>
      <p:ext uri="{BB962C8B-B14F-4D97-AF65-F5344CB8AC3E}">
        <p14:creationId xmlns:p14="http://schemas.microsoft.com/office/powerpoint/2010/main" val="4225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1665911" y="351792"/>
            <a:ext cx="5812177"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Alternative Realities </a:t>
            </a:r>
            <a:r>
              <a:rPr lang="en" dirty="0"/>
              <a:t>over time</a:t>
            </a:r>
            <a:endParaRPr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pic>
        <p:nvPicPr>
          <p:cNvPr id="3" name="Imagen 2">
            <a:extLst>
              <a:ext uri="{FF2B5EF4-FFF2-40B4-BE49-F238E27FC236}">
                <a16:creationId xmlns:a16="http://schemas.microsoft.com/office/drawing/2014/main" id="{3B10B013-A7BF-31C5-3E6D-53F98C82F918}"/>
              </a:ext>
            </a:extLst>
          </p:cNvPr>
          <p:cNvPicPr>
            <a:picLocks noChangeAspect="1"/>
          </p:cNvPicPr>
          <p:nvPr/>
        </p:nvPicPr>
        <p:blipFill>
          <a:blip r:embed="rId3"/>
          <a:stretch>
            <a:fillRect/>
          </a:stretch>
        </p:blipFill>
        <p:spPr>
          <a:xfrm>
            <a:off x="253778" y="1605151"/>
            <a:ext cx="8636444" cy="2730640"/>
          </a:xfrm>
          <a:prstGeom prst="rect">
            <a:avLst/>
          </a:prstGeom>
        </p:spPr>
      </p:pic>
      <p:pic>
        <p:nvPicPr>
          <p:cNvPr id="5" name="Imagen 4">
            <a:extLst>
              <a:ext uri="{FF2B5EF4-FFF2-40B4-BE49-F238E27FC236}">
                <a16:creationId xmlns:a16="http://schemas.microsoft.com/office/drawing/2014/main" id="{048D1BE4-ACD5-5564-6B83-72DED4C03E0E}"/>
              </a:ext>
            </a:extLst>
          </p:cNvPr>
          <p:cNvPicPr>
            <a:picLocks noChangeAspect="1"/>
          </p:cNvPicPr>
          <p:nvPr/>
        </p:nvPicPr>
        <p:blipFill>
          <a:blip r:embed="rId4"/>
          <a:stretch>
            <a:fillRect/>
          </a:stretch>
        </p:blipFill>
        <p:spPr>
          <a:xfrm>
            <a:off x="2482741" y="1332087"/>
            <a:ext cx="4178515" cy="273064"/>
          </a:xfrm>
          <a:prstGeom prst="rect">
            <a:avLst/>
          </a:prstGeom>
        </p:spPr>
      </p:pic>
    </p:spTree>
    <p:extLst>
      <p:ext uri="{BB962C8B-B14F-4D97-AF65-F5344CB8AC3E}">
        <p14:creationId xmlns:p14="http://schemas.microsoft.com/office/powerpoint/2010/main" val="3613912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631780" y="471910"/>
            <a:ext cx="46055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Alternative Realities </a:t>
            </a:r>
            <a:r>
              <a:rPr lang="en" dirty="0"/>
              <a:t>Radar</a:t>
            </a:r>
            <a:endParaRPr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pic>
        <p:nvPicPr>
          <p:cNvPr id="3" name="Imagen 2">
            <a:extLst>
              <a:ext uri="{FF2B5EF4-FFF2-40B4-BE49-F238E27FC236}">
                <a16:creationId xmlns:a16="http://schemas.microsoft.com/office/drawing/2014/main" id="{A165C1C9-A456-8BF9-3A18-555D1F9E7FB1}"/>
              </a:ext>
            </a:extLst>
          </p:cNvPr>
          <p:cNvPicPr>
            <a:picLocks noChangeAspect="1"/>
          </p:cNvPicPr>
          <p:nvPr/>
        </p:nvPicPr>
        <p:blipFill rotWithShape="1">
          <a:blip r:embed="rId3"/>
          <a:srcRect l="17410" r="3991" b="7266"/>
          <a:stretch/>
        </p:blipFill>
        <p:spPr>
          <a:xfrm>
            <a:off x="4284920" y="822186"/>
            <a:ext cx="4459029" cy="3246766"/>
          </a:xfrm>
          <a:prstGeom prst="rect">
            <a:avLst/>
          </a:prstGeom>
        </p:spPr>
      </p:pic>
      <p:pic>
        <p:nvPicPr>
          <p:cNvPr id="5" name="Imagen 4">
            <a:extLst>
              <a:ext uri="{FF2B5EF4-FFF2-40B4-BE49-F238E27FC236}">
                <a16:creationId xmlns:a16="http://schemas.microsoft.com/office/drawing/2014/main" id="{9B3E97B5-0A48-7C3E-3C7C-9920A50E4AF8}"/>
              </a:ext>
            </a:extLst>
          </p:cNvPr>
          <p:cNvPicPr>
            <a:picLocks noChangeAspect="1"/>
          </p:cNvPicPr>
          <p:nvPr/>
        </p:nvPicPr>
        <p:blipFill>
          <a:blip r:embed="rId4"/>
          <a:stretch>
            <a:fillRect/>
          </a:stretch>
        </p:blipFill>
        <p:spPr>
          <a:xfrm>
            <a:off x="631780" y="3366352"/>
            <a:ext cx="3466582" cy="702600"/>
          </a:xfrm>
          <a:prstGeom prst="rect">
            <a:avLst/>
          </a:prstGeom>
        </p:spPr>
      </p:pic>
      <p:pic>
        <p:nvPicPr>
          <p:cNvPr id="2" name="Imagen 1">
            <a:extLst>
              <a:ext uri="{FF2B5EF4-FFF2-40B4-BE49-F238E27FC236}">
                <a16:creationId xmlns:a16="http://schemas.microsoft.com/office/drawing/2014/main" id="{5B358A60-6BB2-F698-9DBE-3FCCD4A66156}"/>
              </a:ext>
            </a:extLst>
          </p:cNvPr>
          <p:cNvPicPr>
            <a:picLocks noChangeAspect="1"/>
          </p:cNvPicPr>
          <p:nvPr/>
        </p:nvPicPr>
        <p:blipFill rotWithShape="1">
          <a:blip r:embed="rId5"/>
          <a:srcRect l="1779" t="-145990" r="80092" b="-17995"/>
          <a:stretch/>
        </p:blipFill>
        <p:spPr>
          <a:xfrm>
            <a:off x="1515166" y="1920653"/>
            <a:ext cx="849905" cy="578286"/>
          </a:xfrm>
          <a:prstGeom prst="rect">
            <a:avLst/>
          </a:prstGeom>
        </p:spPr>
      </p:pic>
      <p:pic>
        <p:nvPicPr>
          <p:cNvPr id="4" name="Imagen 3">
            <a:extLst>
              <a:ext uri="{FF2B5EF4-FFF2-40B4-BE49-F238E27FC236}">
                <a16:creationId xmlns:a16="http://schemas.microsoft.com/office/drawing/2014/main" id="{900D69EB-C9B2-875D-1C14-012A19A365AB}"/>
              </a:ext>
            </a:extLst>
          </p:cNvPr>
          <p:cNvPicPr>
            <a:picLocks noChangeAspect="1"/>
          </p:cNvPicPr>
          <p:nvPr/>
        </p:nvPicPr>
        <p:blipFill rotWithShape="1">
          <a:blip r:embed="rId5"/>
          <a:srcRect l="21307" t="-9374" r="50470" b="-78067"/>
          <a:stretch/>
        </p:blipFill>
        <p:spPr>
          <a:xfrm>
            <a:off x="1515166" y="2802021"/>
            <a:ext cx="1323049" cy="410604"/>
          </a:xfrm>
          <a:prstGeom prst="rect">
            <a:avLst/>
          </a:prstGeom>
        </p:spPr>
      </p:pic>
      <p:pic>
        <p:nvPicPr>
          <p:cNvPr id="6" name="Imagen 5">
            <a:extLst>
              <a:ext uri="{FF2B5EF4-FFF2-40B4-BE49-F238E27FC236}">
                <a16:creationId xmlns:a16="http://schemas.microsoft.com/office/drawing/2014/main" id="{14A83524-8279-B729-9B92-1F1E56DD673A}"/>
              </a:ext>
            </a:extLst>
          </p:cNvPr>
          <p:cNvPicPr>
            <a:picLocks noChangeAspect="1"/>
          </p:cNvPicPr>
          <p:nvPr/>
        </p:nvPicPr>
        <p:blipFill rotWithShape="1">
          <a:blip r:embed="rId5"/>
          <a:srcRect l="51121" r="20843" b="-122133"/>
          <a:stretch/>
        </p:blipFill>
        <p:spPr>
          <a:xfrm>
            <a:off x="1515166" y="1677351"/>
            <a:ext cx="1314288" cy="486604"/>
          </a:xfrm>
          <a:prstGeom prst="rect">
            <a:avLst/>
          </a:prstGeom>
        </p:spPr>
      </p:pic>
    </p:spTree>
    <p:extLst>
      <p:ext uri="{BB962C8B-B14F-4D97-AF65-F5344CB8AC3E}">
        <p14:creationId xmlns:p14="http://schemas.microsoft.com/office/powerpoint/2010/main" val="2987809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116821" y="1947531"/>
            <a:ext cx="6910353" cy="6732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Groupflow</a:t>
            </a:r>
            <a:endParaRPr sz="3200" dirty="0"/>
          </a:p>
        </p:txBody>
      </p:sp>
      <p:sp>
        <p:nvSpPr>
          <p:cNvPr id="2" name="Google Shape;98;p15">
            <a:extLst>
              <a:ext uri="{FF2B5EF4-FFF2-40B4-BE49-F238E27FC236}">
                <a16:creationId xmlns:a16="http://schemas.microsoft.com/office/drawing/2014/main" id="{2629968D-D995-CBD0-72F9-8A7F66B6E5A9}"/>
              </a:ext>
            </a:extLst>
          </p:cNvPr>
          <p:cNvSpPr txBox="1">
            <a:spLocks/>
          </p:cNvSpPr>
          <p:nvPr/>
        </p:nvSpPr>
        <p:spPr>
          <a:xfrm>
            <a:off x="2619197" y="2552588"/>
            <a:ext cx="3905600"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bg2"/>
                </a:solidFill>
                <a:latin typeface="Source Sans Pro" panose="020B0503030403020204" pitchFamily="34" charset="0"/>
                <a:ea typeface="Source Sans Pro" panose="020B0503030403020204" pitchFamily="34" charset="0"/>
              </a:rPr>
              <a:t>It enables teams to reach their highest productive and creative state</a:t>
            </a:r>
          </a:p>
        </p:txBody>
      </p:sp>
      <p:sp>
        <p:nvSpPr>
          <p:cNvPr id="3" name="Google Shape;98;p15">
            <a:extLst>
              <a:ext uri="{FF2B5EF4-FFF2-40B4-BE49-F238E27FC236}">
                <a16:creationId xmlns:a16="http://schemas.microsoft.com/office/drawing/2014/main" id="{99F7C816-3F5C-46B3-3748-FE8E43767988}"/>
              </a:ext>
            </a:extLst>
          </p:cNvPr>
          <p:cNvSpPr txBox="1">
            <a:spLocks/>
          </p:cNvSpPr>
          <p:nvPr/>
        </p:nvSpPr>
        <p:spPr>
          <a:xfrm>
            <a:off x="2776964" y="3193311"/>
            <a:ext cx="3590068"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bg2"/>
                </a:solidFill>
                <a:latin typeface="Source Sans Pro" panose="020B0503030403020204" pitchFamily="34" charset="0"/>
                <a:ea typeface="Source Sans Pro" panose="020B0503030403020204" pitchFamily="34" charset="0"/>
              </a:rPr>
              <a:t>(P. A. Gloor, Happimetrics)</a:t>
            </a:r>
          </a:p>
        </p:txBody>
      </p:sp>
    </p:spTree>
    <p:extLst>
      <p:ext uri="{BB962C8B-B14F-4D97-AF65-F5344CB8AC3E}">
        <p14:creationId xmlns:p14="http://schemas.microsoft.com/office/powerpoint/2010/main" val="2907598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cxnSp>
        <p:nvCxnSpPr>
          <p:cNvPr id="2" name="Google Shape;686;p46">
            <a:extLst>
              <a:ext uri="{FF2B5EF4-FFF2-40B4-BE49-F238E27FC236}">
                <a16:creationId xmlns:a16="http://schemas.microsoft.com/office/drawing/2014/main" id="{531D4F11-4160-5456-E3E3-08E23B06E6AB}"/>
              </a:ext>
            </a:extLst>
          </p:cNvPr>
          <p:cNvCxnSpPr>
            <a:cxnSpLocks/>
          </p:cNvCxnSpPr>
          <p:nvPr/>
        </p:nvCxnSpPr>
        <p:spPr>
          <a:xfrm>
            <a:off x="3003644" y="1233375"/>
            <a:ext cx="0" cy="2000832"/>
          </a:xfrm>
          <a:prstGeom prst="straightConnector1">
            <a:avLst/>
          </a:prstGeom>
          <a:noFill/>
          <a:ln w="19050" cap="flat" cmpd="sng">
            <a:solidFill>
              <a:schemeClr val="accent1"/>
            </a:solidFill>
            <a:prstDash val="solid"/>
            <a:round/>
            <a:headEnd type="triangle" w="sm" len="sm"/>
            <a:tailEnd type="triangle" w="sm" len="sm"/>
          </a:ln>
        </p:spPr>
      </p:cxnSp>
      <p:cxnSp>
        <p:nvCxnSpPr>
          <p:cNvPr id="4" name="Google Shape;686;p46">
            <a:extLst>
              <a:ext uri="{FF2B5EF4-FFF2-40B4-BE49-F238E27FC236}">
                <a16:creationId xmlns:a16="http://schemas.microsoft.com/office/drawing/2014/main" id="{21E4D926-734B-A981-7B61-922944C4DF3F}"/>
              </a:ext>
            </a:extLst>
          </p:cNvPr>
          <p:cNvCxnSpPr>
            <a:cxnSpLocks/>
          </p:cNvCxnSpPr>
          <p:nvPr/>
        </p:nvCxnSpPr>
        <p:spPr>
          <a:xfrm>
            <a:off x="5943547" y="1233375"/>
            <a:ext cx="0" cy="1959936"/>
          </a:xfrm>
          <a:prstGeom prst="straightConnector1">
            <a:avLst/>
          </a:prstGeom>
          <a:noFill/>
          <a:ln w="19050" cap="flat" cmpd="sng">
            <a:solidFill>
              <a:schemeClr val="accent1"/>
            </a:solidFill>
            <a:prstDash val="solid"/>
            <a:round/>
            <a:headEnd type="triangle" w="sm" len="sm"/>
            <a:tailEnd type="triangle" w="sm" len="sm"/>
          </a:ln>
        </p:spPr>
      </p:cxnSp>
      <p:pic>
        <p:nvPicPr>
          <p:cNvPr id="2050" name="Picture 2" descr="Leech Vector Art, Icons, and Graphics for Free Download">
            <a:extLst>
              <a:ext uri="{FF2B5EF4-FFF2-40B4-BE49-F238E27FC236}">
                <a16:creationId xmlns:a16="http://schemas.microsoft.com/office/drawing/2014/main" id="{D365A8F8-B37C-AF88-84B0-BD8C53288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991" t="7372" r="3998"/>
          <a:stretch/>
        </p:blipFill>
        <p:spPr bwMode="auto">
          <a:xfrm>
            <a:off x="6719777" y="1407706"/>
            <a:ext cx="1434741" cy="17645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lying bee Royalty Free Vector Image - VectorStock">
            <a:extLst>
              <a:ext uri="{FF2B5EF4-FFF2-40B4-BE49-F238E27FC236}">
                <a16:creationId xmlns:a16="http://schemas.microsoft.com/office/drawing/2014/main" id="{C3468F33-1BF4-565F-48BD-4DAA903DD4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905"/>
          <a:stretch/>
        </p:blipFill>
        <p:spPr bwMode="auto">
          <a:xfrm>
            <a:off x="3394609" y="1445024"/>
            <a:ext cx="2080865" cy="14460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t Images - Free Download on Freepik">
            <a:extLst>
              <a:ext uri="{FF2B5EF4-FFF2-40B4-BE49-F238E27FC236}">
                <a16:creationId xmlns:a16="http://schemas.microsoft.com/office/drawing/2014/main" id="{84FA327D-418F-8785-FA3F-E156B6E192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15" y="1469645"/>
            <a:ext cx="1823960" cy="176456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AFD7601F-D259-E8B5-E666-82B7E2E8F041}"/>
              </a:ext>
            </a:extLst>
          </p:cNvPr>
          <p:cNvPicPr>
            <a:picLocks noChangeAspect="1"/>
          </p:cNvPicPr>
          <p:nvPr/>
        </p:nvPicPr>
        <p:blipFill rotWithShape="1">
          <a:blip r:embed="rId6"/>
          <a:srcRect b="7695"/>
          <a:stretch/>
        </p:blipFill>
        <p:spPr>
          <a:xfrm>
            <a:off x="2483527" y="3404959"/>
            <a:ext cx="3903032" cy="1305264"/>
          </a:xfrm>
          <a:prstGeom prst="rect">
            <a:avLst/>
          </a:prstGeom>
        </p:spPr>
      </p:pic>
      <p:sp>
        <p:nvSpPr>
          <p:cNvPr id="9" name="Google Shape;98;p15">
            <a:extLst>
              <a:ext uri="{FF2B5EF4-FFF2-40B4-BE49-F238E27FC236}">
                <a16:creationId xmlns:a16="http://schemas.microsoft.com/office/drawing/2014/main" id="{5F5B77AD-769A-4AA6-D4BC-6798DFB30CF1}"/>
              </a:ext>
            </a:extLst>
          </p:cNvPr>
          <p:cNvSpPr txBox="1">
            <a:spLocks/>
          </p:cNvSpPr>
          <p:nvPr/>
        </p:nvSpPr>
        <p:spPr>
          <a:xfrm>
            <a:off x="2640008" y="4710223"/>
            <a:ext cx="3590068"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dirty="0">
                <a:solidFill>
                  <a:schemeClr val="bg2"/>
                </a:solidFill>
                <a:latin typeface="Source Sans Pro" panose="020B0503030403020204" pitchFamily="34" charset="0"/>
                <a:ea typeface="Source Sans Pro" panose="020B0503030403020204" pitchFamily="34" charset="0"/>
              </a:rPr>
              <a:t>(Table from Happimetrics)</a:t>
            </a:r>
          </a:p>
        </p:txBody>
      </p:sp>
      <p:sp>
        <p:nvSpPr>
          <p:cNvPr id="15" name="Google Shape;98;p15">
            <a:extLst>
              <a:ext uri="{FF2B5EF4-FFF2-40B4-BE49-F238E27FC236}">
                <a16:creationId xmlns:a16="http://schemas.microsoft.com/office/drawing/2014/main" id="{33F9D23D-3945-1D2E-7F05-EC157B4F3441}"/>
              </a:ext>
            </a:extLst>
          </p:cNvPr>
          <p:cNvSpPr txBox="1">
            <a:spLocks/>
          </p:cNvSpPr>
          <p:nvPr/>
        </p:nvSpPr>
        <p:spPr>
          <a:xfrm>
            <a:off x="982465" y="904541"/>
            <a:ext cx="1107059" cy="328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u="sng" dirty="0">
                <a:solidFill>
                  <a:schemeClr val="bg2"/>
                </a:solidFill>
                <a:latin typeface="Source Sans Pro" panose="020B0503030403020204" pitchFamily="34" charset="0"/>
                <a:ea typeface="Source Sans Pro" panose="020B0503030403020204" pitchFamily="34" charset="0"/>
              </a:rPr>
              <a:t>Antflow</a:t>
            </a:r>
          </a:p>
        </p:txBody>
      </p:sp>
      <p:sp>
        <p:nvSpPr>
          <p:cNvPr id="16" name="Google Shape;98;p15">
            <a:extLst>
              <a:ext uri="{FF2B5EF4-FFF2-40B4-BE49-F238E27FC236}">
                <a16:creationId xmlns:a16="http://schemas.microsoft.com/office/drawing/2014/main" id="{BD987E94-55F1-9310-6B02-9EDF6D6AD5B1}"/>
              </a:ext>
            </a:extLst>
          </p:cNvPr>
          <p:cNvSpPr txBox="1">
            <a:spLocks/>
          </p:cNvSpPr>
          <p:nvPr/>
        </p:nvSpPr>
        <p:spPr>
          <a:xfrm>
            <a:off x="4018470" y="904541"/>
            <a:ext cx="1107059" cy="328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u="sng" dirty="0">
                <a:solidFill>
                  <a:schemeClr val="bg2"/>
                </a:solidFill>
                <a:latin typeface="Source Sans Pro" panose="020B0503030403020204" pitchFamily="34" charset="0"/>
                <a:ea typeface="Source Sans Pro" panose="020B0503030403020204" pitchFamily="34" charset="0"/>
              </a:rPr>
              <a:t>Beeflow</a:t>
            </a:r>
          </a:p>
        </p:txBody>
      </p:sp>
      <p:sp>
        <p:nvSpPr>
          <p:cNvPr id="17" name="Google Shape;98;p15">
            <a:extLst>
              <a:ext uri="{FF2B5EF4-FFF2-40B4-BE49-F238E27FC236}">
                <a16:creationId xmlns:a16="http://schemas.microsoft.com/office/drawing/2014/main" id="{5C58CB61-7076-03E7-EE96-4E5B63478EF6}"/>
              </a:ext>
            </a:extLst>
          </p:cNvPr>
          <p:cNvSpPr txBox="1">
            <a:spLocks/>
          </p:cNvSpPr>
          <p:nvPr/>
        </p:nvSpPr>
        <p:spPr>
          <a:xfrm>
            <a:off x="6621265" y="904540"/>
            <a:ext cx="1107059" cy="328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u="sng" dirty="0">
                <a:solidFill>
                  <a:schemeClr val="bg2"/>
                </a:solidFill>
                <a:latin typeface="Source Sans Pro" panose="020B0503030403020204" pitchFamily="34" charset="0"/>
                <a:ea typeface="Source Sans Pro" panose="020B0503030403020204" pitchFamily="34" charset="0"/>
              </a:rPr>
              <a:t>Leechflow</a:t>
            </a:r>
          </a:p>
        </p:txBody>
      </p:sp>
      <p:sp>
        <p:nvSpPr>
          <p:cNvPr id="3" name="Título 2">
            <a:extLst>
              <a:ext uri="{FF2B5EF4-FFF2-40B4-BE49-F238E27FC236}">
                <a16:creationId xmlns:a16="http://schemas.microsoft.com/office/drawing/2014/main" id="{AE1E2091-5577-9C65-47FB-4A87968EBA3B}"/>
              </a:ext>
            </a:extLst>
          </p:cNvPr>
          <p:cNvSpPr>
            <a:spLocks noGrp="1"/>
          </p:cNvSpPr>
          <p:nvPr>
            <p:ph type="title"/>
          </p:nvPr>
        </p:nvSpPr>
        <p:spPr>
          <a:xfrm>
            <a:off x="786149" y="94228"/>
            <a:ext cx="7571700" cy="702600"/>
          </a:xfrm>
        </p:spPr>
        <p:txBody>
          <a:bodyPr/>
          <a:lstStyle/>
          <a:p>
            <a:pPr algn="ctr"/>
            <a:r>
              <a:rPr lang="en-GB" dirty="0"/>
              <a:t>Groupflow explanation</a:t>
            </a:r>
          </a:p>
        </p:txBody>
      </p:sp>
      <p:sp>
        <p:nvSpPr>
          <p:cNvPr id="14" name="Google Shape;171;p23">
            <a:extLst>
              <a:ext uri="{FF2B5EF4-FFF2-40B4-BE49-F238E27FC236}">
                <a16:creationId xmlns:a16="http://schemas.microsoft.com/office/drawing/2014/main" id="{41C7EEDC-718A-6D2E-A85B-5DECD88B365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dirty="0"/>
          </a:p>
        </p:txBody>
      </p:sp>
    </p:spTree>
    <p:extLst>
      <p:ext uri="{BB962C8B-B14F-4D97-AF65-F5344CB8AC3E}">
        <p14:creationId xmlns:p14="http://schemas.microsoft.com/office/powerpoint/2010/main" val="314892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pic>
        <p:nvPicPr>
          <p:cNvPr id="3" name="Imagen 2">
            <a:extLst>
              <a:ext uri="{FF2B5EF4-FFF2-40B4-BE49-F238E27FC236}">
                <a16:creationId xmlns:a16="http://schemas.microsoft.com/office/drawing/2014/main" id="{1986C29F-BB11-9E00-EEBB-E4C76ED956BE}"/>
              </a:ext>
            </a:extLst>
          </p:cNvPr>
          <p:cNvPicPr>
            <a:picLocks noChangeAspect="1"/>
          </p:cNvPicPr>
          <p:nvPr/>
        </p:nvPicPr>
        <p:blipFill>
          <a:blip r:embed="rId3"/>
          <a:stretch>
            <a:fillRect/>
          </a:stretch>
        </p:blipFill>
        <p:spPr>
          <a:xfrm>
            <a:off x="3584249" y="378472"/>
            <a:ext cx="5018974" cy="4386556"/>
          </a:xfrm>
          <a:prstGeom prst="rect">
            <a:avLst/>
          </a:prstGeom>
        </p:spPr>
      </p:pic>
      <p:pic>
        <p:nvPicPr>
          <p:cNvPr id="5" name="Imagen 4">
            <a:extLst>
              <a:ext uri="{FF2B5EF4-FFF2-40B4-BE49-F238E27FC236}">
                <a16:creationId xmlns:a16="http://schemas.microsoft.com/office/drawing/2014/main" id="{46101F28-DE66-819B-5CF1-7D90191A4702}"/>
              </a:ext>
            </a:extLst>
          </p:cNvPr>
          <p:cNvPicPr>
            <a:picLocks noChangeAspect="1"/>
          </p:cNvPicPr>
          <p:nvPr/>
        </p:nvPicPr>
        <p:blipFill rotWithShape="1">
          <a:blip r:embed="rId4"/>
          <a:srcRect l="25592" t="-1" r="47418" b="8080"/>
          <a:stretch/>
        </p:blipFill>
        <p:spPr>
          <a:xfrm>
            <a:off x="1212896" y="2886070"/>
            <a:ext cx="1272918" cy="315750"/>
          </a:xfrm>
          <a:prstGeom prst="rect">
            <a:avLst/>
          </a:prstGeom>
        </p:spPr>
      </p:pic>
      <p:pic>
        <p:nvPicPr>
          <p:cNvPr id="7" name="Imagen 6">
            <a:extLst>
              <a:ext uri="{FF2B5EF4-FFF2-40B4-BE49-F238E27FC236}">
                <a16:creationId xmlns:a16="http://schemas.microsoft.com/office/drawing/2014/main" id="{B9FCA87F-E950-B6CF-8792-1CF706955E02}"/>
              </a:ext>
            </a:extLst>
          </p:cNvPr>
          <p:cNvPicPr>
            <a:picLocks noChangeAspect="1"/>
          </p:cNvPicPr>
          <p:nvPr/>
        </p:nvPicPr>
        <p:blipFill rotWithShape="1">
          <a:blip r:embed="rId4"/>
          <a:srcRect t="-1" r="76180" b="-167658"/>
          <a:stretch/>
        </p:blipFill>
        <p:spPr>
          <a:xfrm>
            <a:off x="1187496" y="2322396"/>
            <a:ext cx="1123420" cy="919424"/>
          </a:xfrm>
          <a:prstGeom prst="rect">
            <a:avLst/>
          </a:prstGeom>
        </p:spPr>
      </p:pic>
      <p:pic>
        <p:nvPicPr>
          <p:cNvPr id="9" name="Imagen 8">
            <a:extLst>
              <a:ext uri="{FF2B5EF4-FFF2-40B4-BE49-F238E27FC236}">
                <a16:creationId xmlns:a16="http://schemas.microsoft.com/office/drawing/2014/main" id="{45AD46A4-D474-22D8-4143-62FBC52D52B3}"/>
              </a:ext>
            </a:extLst>
          </p:cNvPr>
          <p:cNvPicPr>
            <a:picLocks noChangeAspect="1"/>
          </p:cNvPicPr>
          <p:nvPr/>
        </p:nvPicPr>
        <p:blipFill rotWithShape="1">
          <a:blip r:embed="rId4"/>
          <a:srcRect l="54026" t="-9702" r="22003" b="-30803"/>
          <a:stretch/>
        </p:blipFill>
        <p:spPr>
          <a:xfrm>
            <a:off x="1191515" y="1714635"/>
            <a:ext cx="1206850" cy="515228"/>
          </a:xfrm>
          <a:prstGeom prst="rect">
            <a:avLst/>
          </a:prstGeom>
        </p:spPr>
      </p:pic>
      <p:sp>
        <p:nvSpPr>
          <p:cNvPr id="6" name="Google Shape;274;p30">
            <a:extLst>
              <a:ext uri="{FF2B5EF4-FFF2-40B4-BE49-F238E27FC236}">
                <a16:creationId xmlns:a16="http://schemas.microsoft.com/office/drawing/2014/main" id="{8229CE2A-0F7F-B292-B5D1-C50E367F2F28}"/>
              </a:ext>
            </a:extLst>
          </p:cNvPr>
          <p:cNvSpPr txBox="1">
            <a:spLocks noGrp="1"/>
          </p:cNvSpPr>
          <p:nvPr>
            <p:ph type="title"/>
          </p:nvPr>
        </p:nvSpPr>
        <p:spPr>
          <a:xfrm>
            <a:off x="742796" y="538536"/>
            <a:ext cx="3259411"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Eelisa Water Network</a:t>
            </a:r>
            <a:endParaRPr dirty="0"/>
          </a:p>
        </p:txBody>
      </p:sp>
      <p:sp>
        <p:nvSpPr>
          <p:cNvPr id="8" name="Google Shape;98;p15">
            <a:extLst>
              <a:ext uri="{FF2B5EF4-FFF2-40B4-BE49-F238E27FC236}">
                <a16:creationId xmlns:a16="http://schemas.microsoft.com/office/drawing/2014/main" id="{783F83B1-3A5C-F65B-8732-04ED47CD00ED}"/>
              </a:ext>
            </a:extLst>
          </p:cNvPr>
          <p:cNvSpPr txBox="1">
            <a:spLocks/>
          </p:cNvSpPr>
          <p:nvPr/>
        </p:nvSpPr>
        <p:spPr>
          <a:xfrm>
            <a:off x="860442" y="1159789"/>
            <a:ext cx="2814589" cy="63413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2"/>
                </a:solidFill>
                <a:latin typeface="Source Sans Pro" panose="020B0503030403020204" pitchFamily="34" charset="0"/>
                <a:ea typeface="Source Sans Pro" panose="020B0503030403020204" pitchFamily="34" charset="0"/>
              </a:rPr>
              <a:t>By Groupflow</a:t>
            </a:r>
          </a:p>
        </p:txBody>
      </p:sp>
      <p:pic>
        <p:nvPicPr>
          <p:cNvPr id="2" name="Imagen 1">
            <a:extLst>
              <a:ext uri="{FF2B5EF4-FFF2-40B4-BE49-F238E27FC236}">
                <a16:creationId xmlns:a16="http://schemas.microsoft.com/office/drawing/2014/main" id="{2668D194-2D0D-251D-7C12-EBB54BAA5F2A}"/>
              </a:ext>
            </a:extLst>
          </p:cNvPr>
          <p:cNvPicPr>
            <a:picLocks noChangeAspect="1"/>
          </p:cNvPicPr>
          <p:nvPr/>
        </p:nvPicPr>
        <p:blipFill>
          <a:blip r:embed="rId5"/>
          <a:stretch>
            <a:fillRect/>
          </a:stretch>
        </p:blipFill>
        <p:spPr>
          <a:xfrm>
            <a:off x="2336508" y="3530532"/>
            <a:ext cx="806491" cy="234962"/>
          </a:xfrm>
          <a:prstGeom prst="rect">
            <a:avLst/>
          </a:prstGeom>
        </p:spPr>
      </p:pic>
      <p:pic>
        <p:nvPicPr>
          <p:cNvPr id="4" name="Imagen 3">
            <a:extLst>
              <a:ext uri="{FF2B5EF4-FFF2-40B4-BE49-F238E27FC236}">
                <a16:creationId xmlns:a16="http://schemas.microsoft.com/office/drawing/2014/main" id="{1FFE11E4-7E24-025A-550B-92144DFF29DA}"/>
              </a:ext>
            </a:extLst>
          </p:cNvPr>
          <p:cNvPicPr>
            <a:picLocks noChangeAspect="1"/>
          </p:cNvPicPr>
          <p:nvPr/>
        </p:nvPicPr>
        <p:blipFill>
          <a:blip r:embed="rId6"/>
          <a:stretch>
            <a:fillRect/>
          </a:stretch>
        </p:blipFill>
        <p:spPr>
          <a:xfrm>
            <a:off x="2350780" y="3765494"/>
            <a:ext cx="1219263" cy="234962"/>
          </a:xfrm>
          <a:prstGeom prst="rect">
            <a:avLst/>
          </a:prstGeom>
        </p:spPr>
      </p:pic>
      <p:pic>
        <p:nvPicPr>
          <p:cNvPr id="10" name="Imagen 9">
            <a:extLst>
              <a:ext uri="{FF2B5EF4-FFF2-40B4-BE49-F238E27FC236}">
                <a16:creationId xmlns:a16="http://schemas.microsoft.com/office/drawing/2014/main" id="{2F6F124F-2327-ECB0-6DDA-869F2726C91B}"/>
              </a:ext>
            </a:extLst>
          </p:cNvPr>
          <p:cNvPicPr>
            <a:picLocks noChangeAspect="1"/>
          </p:cNvPicPr>
          <p:nvPr/>
        </p:nvPicPr>
        <p:blipFill>
          <a:blip r:embed="rId7"/>
          <a:stretch>
            <a:fillRect/>
          </a:stretch>
        </p:blipFill>
        <p:spPr>
          <a:xfrm>
            <a:off x="346297" y="3446525"/>
            <a:ext cx="1779166" cy="717937"/>
          </a:xfrm>
          <a:prstGeom prst="rect">
            <a:avLst/>
          </a:prstGeom>
        </p:spPr>
      </p:pic>
    </p:spTree>
    <p:extLst>
      <p:ext uri="{BB962C8B-B14F-4D97-AF65-F5344CB8AC3E}">
        <p14:creationId xmlns:p14="http://schemas.microsoft.com/office/powerpoint/2010/main" val="521506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2491841" y="448660"/>
            <a:ext cx="4160318"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Groupflow over time</a:t>
            </a:r>
            <a:endParaRPr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pic>
        <p:nvPicPr>
          <p:cNvPr id="3" name="Imagen 2">
            <a:extLst>
              <a:ext uri="{FF2B5EF4-FFF2-40B4-BE49-F238E27FC236}">
                <a16:creationId xmlns:a16="http://schemas.microsoft.com/office/drawing/2014/main" id="{6C9E7D17-8B57-E7C0-B1E8-06817C5DF7E4}"/>
              </a:ext>
            </a:extLst>
          </p:cNvPr>
          <p:cNvPicPr>
            <a:picLocks noChangeAspect="1"/>
          </p:cNvPicPr>
          <p:nvPr/>
        </p:nvPicPr>
        <p:blipFill>
          <a:blip r:embed="rId3"/>
          <a:stretch>
            <a:fillRect/>
          </a:stretch>
        </p:blipFill>
        <p:spPr>
          <a:xfrm>
            <a:off x="0" y="1701807"/>
            <a:ext cx="8598342" cy="2597283"/>
          </a:xfrm>
          <a:prstGeom prst="rect">
            <a:avLst/>
          </a:prstGeom>
        </p:spPr>
      </p:pic>
      <p:pic>
        <p:nvPicPr>
          <p:cNvPr id="5" name="Imagen 4">
            <a:extLst>
              <a:ext uri="{FF2B5EF4-FFF2-40B4-BE49-F238E27FC236}">
                <a16:creationId xmlns:a16="http://schemas.microsoft.com/office/drawing/2014/main" id="{B5B5D9D1-80C6-82B2-44DD-741CEC90B8D0}"/>
              </a:ext>
            </a:extLst>
          </p:cNvPr>
          <p:cNvPicPr>
            <a:picLocks noChangeAspect="1"/>
          </p:cNvPicPr>
          <p:nvPr/>
        </p:nvPicPr>
        <p:blipFill>
          <a:blip r:embed="rId4"/>
          <a:stretch>
            <a:fillRect/>
          </a:stretch>
        </p:blipFill>
        <p:spPr>
          <a:xfrm>
            <a:off x="3130476" y="1410503"/>
            <a:ext cx="2883048" cy="387370"/>
          </a:xfrm>
          <a:prstGeom prst="rect">
            <a:avLst/>
          </a:prstGeom>
        </p:spPr>
      </p:pic>
    </p:spTree>
    <p:extLst>
      <p:ext uri="{BB962C8B-B14F-4D97-AF65-F5344CB8AC3E}">
        <p14:creationId xmlns:p14="http://schemas.microsoft.com/office/powerpoint/2010/main" val="503842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760221" y="355779"/>
            <a:ext cx="32212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Happiness - Beeflow</a:t>
            </a:r>
            <a:endParaRPr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pic>
        <p:nvPicPr>
          <p:cNvPr id="3" name="Imagen 2">
            <a:extLst>
              <a:ext uri="{FF2B5EF4-FFF2-40B4-BE49-F238E27FC236}">
                <a16:creationId xmlns:a16="http://schemas.microsoft.com/office/drawing/2014/main" id="{FD699C08-4D77-E8BF-F774-80F81F9184C5}"/>
              </a:ext>
            </a:extLst>
          </p:cNvPr>
          <p:cNvPicPr>
            <a:picLocks noChangeAspect="1"/>
          </p:cNvPicPr>
          <p:nvPr/>
        </p:nvPicPr>
        <p:blipFill>
          <a:blip r:embed="rId3"/>
          <a:stretch>
            <a:fillRect/>
          </a:stretch>
        </p:blipFill>
        <p:spPr>
          <a:xfrm>
            <a:off x="1271699" y="1124866"/>
            <a:ext cx="6978576" cy="3422286"/>
          </a:xfrm>
          <a:prstGeom prst="rect">
            <a:avLst/>
          </a:prstGeom>
        </p:spPr>
      </p:pic>
    </p:spTree>
    <p:extLst>
      <p:ext uri="{BB962C8B-B14F-4D97-AF65-F5344CB8AC3E}">
        <p14:creationId xmlns:p14="http://schemas.microsoft.com/office/powerpoint/2010/main" val="3775845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116821" y="2235109"/>
            <a:ext cx="6910353" cy="6732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Summary</a:t>
            </a:r>
            <a:endParaRPr sz="3200" dirty="0"/>
          </a:p>
        </p:txBody>
      </p:sp>
      <p:sp>
        <p:nvSpPr>
          <p:cNvPr id="3" name="Google Shape;98;p15">
            <a:extLst>
              <a:ext uri="{FF2B5EF4-FFF2-40B4-BE49-F238E27FC236}">
                <a16:creationId xmlns:a16="http://schemas.microsoft.com/office/drawing/2014/main" id="{99F7C816-3F5C-46B3-3748-FE8E43767988}"/>
              </a:ext>
            </a:extLst>
          </p:cNvPr>
          <p:cNvSpPr txBox="1">
            <a:spLocks/>
          </p:cNvSpPr>
          <p:nvPr/>
        </p:nvSpPr>
        <p:spPr>
          <a:xfrm>
            <a:off x="2776964" y="3193311"/>
            <a:ext cx="3590068"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sz="1200" dirty="0">
              <a:solidFill>
                <a:schemeClr val="bg2"/>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326626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1738511" y="526477"/>
            <a:ext cx="1253545" cy="37837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Insights</a:t>
            </a:r>
            <a:endParaRPr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7" name="Google Shape;274;p30">
            <a:extLst>
              <a:ext uri="{FF2B5EF4-FFF2-40B4-BE49-F238E27FC236}">
                <a16:creationId xmlns:a16="http://schemas.microsoft.com/office/drawing/2014/main" id="{520BAB97-F43B-1996-6A70-3B4E545F1359}"/>
              </a:ext>
            </a:extLst>
          </p:cNvPr>
          <p:cNvSpPr txBox="1">
            <a:spLocks/>
          </p:cNvSpPr>
          <p:nvPr/>
        </p:nvSpPr>
        <p:spPr>
          <a:xfrm>
            <a:off x="750266" y="876467"/>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1</a:t>
            </a:r>
          </a:p>
        </p:txBody>
      </p:sp>
      <p:sp>
        <p:nvSpPr>
          <p:cNvPr id="8" name="Google Shape;117;p18">
            <a:extLst>
              <a:ext uri="{FF2B5EF4-FFF2-40B4-BE49-F238E27FC236}">
                <a16:creationId xmlns:a16="http://schemas.microsoft.com/office/drawing/2014/main" id="{A64958F8-BB93-7925-825C-BB104F3E533C}"/>
              </a:ext>
            </a:extLst>
          </p:cNvPr>
          <p:cNvSpPr/>
          <p:nvPr/>
        </p:nvSpPr>
        <p:spPr>
          <a:xfrm flipH="1">
            <a:off x="701954" y="918166"/>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3;p18">
            <a:extLst>
              <a:ext uri="{FF2B5EF4-FFF2-40B4-BE49-F238E27FC236}">
                <a16:creationId xmlns:a16="http://schemas.microsoft.com/office/drawing/2014/main" id="{FB7B91DD-6409-718D-7645-69CF1119A46F}"/>
              </a:ext>
            </a:extLst>
          </p:cNvPr>
          <p:cNvSpPr/>
          <p:nvPr/>
        </p:nvSpPr>
        <p:spPr>
          <a:xfrm flipH="1">
            <a:off x="738989" y="951643"/>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p15">
            <a:extLst>
              <a:ext uri="{FF2B5EF4-FFF2-40B4-BE49-F238E27FC236}">
                <a16:creationId xmlns:a16="http://schemas.microsoft.com/office/drawing/2014/main" id="{A472E56A-24ED-DCA7-C117-13ACA6DCD79B}"/>
              </a:ext>
            </a:extLst>
          </p:cNvPr>
          <p:cNvSpPr txBox="1">
            <a:spLocks/>
          </p:cNvSpPr>
          <p:nvPr/>
        </p:nvSpPr>
        <p:spPr>
          <a:xfrm>
            <a:off x="1049520" y="899117"/>
            <a:ext cx="3241209"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More than </a:t>
            </a:r>
            <a:r>
              <a:rPr lang="en-US" sz="1100" b="1" dirty="0">
                <a:solidFill>
                  <a:schemeClr val="tx1"/>
                </a:solidFill>
                <a:latin typeface="Source Sans Pro" panose="020B0503030403020204" pitchFamily="34" charset="0"/>
                <a:ea typeface="Source Sans Pro" panose="020B0503030403020204" pitchFamily="34" charset="0"/>
              </a:rPr>
              <a:t>50%</a:t>
            </a:r>
            <a:r>
              <a:rPr lang="en-US" sz="1100" dirty="0">
                <a:solidFill>
                  <a:schemeClr val="tx1"/>
                </a:solidFill>
                <a:latin typeface="Source Sans Pro" panose="020B0503030403020204" pitchFamily="34" charset="0"/>
                <a:ea typeface="Source Sans Pro" panose="020B0503030403020204" pitchFamily="34" charset="0"/>
              </a:rPr>
              <a:t> of the community is </a:t>
            </a:r>
            <a:r>
              <a:rPr lang="en-US" sz="1100" b="1" dirty="0">
                <a:solidFill>
                  <a:schemeClr val="tx1"/>
                </a:solidFill>
                <a:latin typeface="Source Sans Pro" panose="020B0503030403020204" pitchFamily="34" charset="0"/>
                <a:ea typeface="Source Sans Pro" panose="020B0503030403020204" pitchFamily="34" charset="0"/>
              </a:rPr>
              <a:t>mainly inactive</a:t>
            </a:r>
          </a:p>
        </p:txBody>
      </p:sp>
      <p:sp>
        <p:nvSpPr>
          <p:cNvPr id="11" name="Google Shape;274;p30">
            <a:extLst>
              <a:ext uri="{FF2B5EF4-FFF2-40B4-BE49-F238E27FC236}">
                <a16:creationId xmlns:a16="http://schemas.microsoft.com/office/drawing/2014/main" id="{4AF00DA8-7703-8C73-7E95-7DA3128C2AE2}"/>
              </a:ext>
            </a:extLst>
          </p:cNvPr>
          <p:cNvSpPr txBox="1">
            <a:spLocks/>
          </p:cNvSpPr>
          <p:nvPr/>
        </p:nvSpPr>
        <p:spPr>
          <a:xfrm>
            <a:off x="750266" y="1294516"/>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2</a:t>
            </a:r>
          </a:p>
        </p:txBody>
      </p:sp>
      <p:sp>
        <p:nvSpPr>
          <p:cNvPr id="12" name="Google Shape;117;p18">
            <a:extLst>
              <a:ext uri="{FF2B5EF4-FFF2-40B4-BE49-F238E27FC236}">
                <a16:creationId xmlns:a16="http://schemas.microsoft.com/office/drawing/2014/main" id="{A7C0E549-C7A0-E742-BF75-8222118B84CF}"/>
              </a:ext>
            </a:extLst>
          </p:cNvPr>
          <p:cNvSpPr/>
          <p:nvPr/>
        </p:nvSpPr>
        <p:spPr>
          <a:xfrm flipH="1">
            <a:off x="701954" y="1336215"/>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3;p18">
            <a:extLst>
              <a:ext uri="{FF2B5EF4-FFF2-40B4-BE49-F238E27FC236}">
                <a16:creationId xmlns:a16="http://schemas.microsoft.com/office/drawing/2014/main" id="{BF6A7E53-7FE2-AA04-3DB5-1EDB8485A084}"/>
              </a:ext>
            </a:extLst>
          </p:cNvPr>
          <p:cNvSpPr/>
          <p:nvPr/>
        </p:nvSpPr>
        <p:spPr>
          <a:xfrm flipH="1">
            <a:off x="738989" y="1369692"/>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p15">
            <a:extLst>
              <a:ext uri="{FF2B5EF4-FFF2-40B4-BE49-F238E27FC236}">
                <a16:creationId xmlns:a16="http://schemas.microsoft.com/office/drawing/2014/main" id="{5DD6C535-FAEB-9D98-0E89-6483A771D24E}"/>
              </a:ext>
            </a:extLst>
          </p:cNvPr>
          <p:cNvSpPr txBox="1">
            <a:spLocks/>
          </p:cNvSpPr>
          <p:nvPr/>
        </p:nvSpPr>
        <p:spPr>
          <a:xfrm>
            <a:off x="1049520" y="1317166"/>
            <a:ext cx="2660166"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Community is </a:t>
            </a:r>
            <a:r>
              <a:rPr lang="en-US" sz="1100" b="1" dirty="0">
                <a:solidFill>
                  <a:schemeClr val="tx1"/>
                </a:solidFill>
                <a:latin typeface="Source Sans Pro" panose="020B0503030403020204" pitchFamily="34" charset="0"/>
                <a:ea typeface="Source Sans Pro" panose="020B0503030403020204" pitchFamily="34" charset="0"/>
              </a:rPr>
              <a:t>driven</a:t>
            </a:r>
            <a:r>
              <a:rPr lang="en-US" sz="1100" dirty="0">
                <a:solidFill>
                  <a:schemeClr val="tx1"/>
                </a:solidFill>
                <a:latin typeface="Source Sans Pro" panose="020B0503030403020204" pitchFamily="34" charset="0"/>
                <a:ea typeface="Source Sans Pro" panose="020B0503030403020204" pitchFamily="34" charset="0"/>
              </a:rPr>
              <a:t> by a very </a:t>
            </a:r>
            <a:r>
              <a:rPr lang="en-US" sz="1100" b="1" dirty="0">
                <a:solidFill>
                  <a:schemeClr val="tx1"/>
                </a:solidFill>
                <a:latin typeface="Source Sans Pro" panose="020B0503030403020204" pitchFamily="34" charset="0"/>
                <a:ea typeface="Source Sans Pro" panose="020B0503030403020204" pitchFamily="34" charset="0"/>
              </a:rPr>
              <a:t>small core</a:t>
            </a:r>
          </a:p>
        </p:txBody>
      </p:sp>
      <p:sp>
        <p:nvSpPr>
          <p:cNvPr id="19" name="Google Shape;274;p30">
            <a:extLst>
              <a:ext uri="{FF2B5EF4-FFF2-40B4-BE49-F238E27FC236}">
                <a16:creationId xmlns:a16="http://schemas.microsoft.com/office/drawing/2014/main" id="{A4F490F3-701B-CEFA-5D2B-E960C0F633DE}"/>
              </a:ext>
            </a:extLst>
          </p:cNvPr>
          <p:cNvSpPr txBox="1">
            <a:spLocks/>
          </p:cNvSpPr>
          <p:nvPr/>
        </p:nvSpPr>
        <p:spPr>
          <a:xfrm>
            <a:off x="750266" y="1726993"/>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3</a:t>
            </a:r>
          </a:p>
        </p:txBody>
      </p:sp>
      <p:sp>
        <p:nvSpPr>
          <p:cNvPr id="20" name="Google Shape;117;p18">
            <a:extLst>
              <a:ext uri="{FF2B5EF4-FFF2-40B4-BE49-F238E27FC236}">
                <a16:creationId xmlns:a16="http://schemas.microsoft.com/office/drawing/2014/main" id="{23544C72-0392-00A0-F498-8E8F57D7FDC5}"/>
              </a:ext>
            </a:extLst>
          </p:cNvPr>
          <p:cNvSpPr/>
          <p:nvPr/>
        </p:nvSpPr>
        <p:spPr>
          <a:xfrm flipH="1">
            <a:off x="701954" y="1768692"/>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p18">
            <a:extLst>
              <a:ext uri="{FF2B5EF4-FFF2-40B4-BE49-F238E27FC236}">
                <a16:creationId xmlns:a16="http://schemas.microsoft.com/office/drawing/2014/main" id="{1F8355AD-27E3-AB42-BE75-A7918D8EF943}"/>
              </a:ext>
            </a:extLst>
          </p:cNvPr>
          <p:cNvSpPr/>
          <p:nvPr/>
        </p:nvSpPr>
        <p:spPr>
          <a:xfrm flipH="1">
            <a:off x="738989" y="1802169"/>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8;p15">
            <a:extLst>
              <a:ext uri="{FF2B5EF4-FFF2-40B4-BE49-F238E27FC236}">
                <a16:creationId xmlns:a16="http://schemas.microsoft.com/office/drawing/2014/main" id="{68B6E563-A82B-0AF0-534E-38C8E44861BB}"/>
              </a:ext>
            </a:extLst>
          </p:cNvPr>
          <p:cNvSpPr txBox="1">
            <a:spLocks/>
          </p:cNvSpPr>
          <p:nvPr/>
        </p:nvSpPr>
        <p:spPr>
          <a:xfrm>
            <a:off x="1060801" y="1668910"/>
            <a:ext cx="3299083" cy="4705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dirty="0">
                <a:solidFill>
                  <a:schemeClr val="tx1"/>
                </a:solidFill>
                <a:latin typeface="Source Sans Pro" panose="020B0503030403020204" pitchFamily="34" charset="0"/>
                <a:ea typeface="Source Sans Pro" panose="020B0503030403020204" pitchFamily="34" charset="0"/>
              </a:rPr>
              <a:t>70%</a:t>
            </a:r>
            <a:r>
              <a:rPr lang="en-US" sz="1100" dirty="0">
                <a:solidFill>
                  <a:schemeClr val="tx1"/>
                </a:solidFill>
                <a:latin typeface="Source Sans Pro" panose="020B0503030403020204" pitchFamily="34" charset="0"/>
                <a:ea typeface="Source Sans Pro" panose="020B0503030403020204" pitchFamily="34" charset="0"/>
              </a:rPr>
              <a:t> of the community are mostly </a:t>
            </a:r>
            <a:r>
              <a:rPr lang="en-US" sz="1100" b="1" dirty="0">
                <a:solidFill>
                  <a:schemeClr val="tx1"/>
                </a:solidFill>
                <a:latin typeface="Source Sans Pro" panose="020B0503030403020204" pitchFamily="34" charset="0"/>
                <a:ea typeface="Source Sans Pro" panose="020B0503030403020204" pitchFamily="34" charset="0"/>
              </a:rPr>
              <a:t>happy</a:t>
            </a:r>
            <a:r>
              <a:rPr lang="en-US" sz="1100" dirty="0">
                <a:solidFill>
                  <a:schemeClr val="tx1"/>
                </a:solidFill>
                <a:latin typeface="Source Sans Pro" panose="020B0503030403020204" pitchFamily="34" charset="0"/>
                <a:ea typeface="Source Sans Pro" panose="020B0503030403020204" pitchFamily="34" charset="0"/>
              </a:rPr>
              <a:t> individuals, this group send </a:t>
            </a:r>
            <a:r>
              <a:rPr lang="en-US" sz="1100" b="1" dirty="0">
                <a:solidFill>
                  <a:schemeClr val="tx1"/>
                </a:solidFill>
                <a:latin typeface="Source Sans Pro" panose="020B0503030403020204" pitchFamily="34" charset="0"/>
                <a:ea typeface="Source Sans Pro" panose="020B0503030403020204" pitchFamily="34" charset="0"/>
              </a:rPr>
              <a:t>3x</a:t>
            </a:r>
            <a:r>
              <a:rPr lang="en-US" sz="1100" dirty="0">
                <a:solidFill>
                  <a:schemeClr val="tx1"/>
                </a:solidFill>
                <a:latin typeface="Source Sans Pro" panose="020B0503030403020204" pitchFamily="34" charset="0"/>
                <a:ea typeface="Source Sans Pro" panose="020B0503030403020204" pitchFamily="34" charset="0"/>
              </a:rPr>
              <a:t> more </a:t>
            </a:r>
            <a:r>
              <a:rPr lang="en-US" sz="1100" b="1" dirty="0">
                <a:solidFill>
                  <a:schemeClr val="tx1"/>
                </a:solidFill>
                <a:latin typeface="Source Sans Pro" panose="020B0503030403020204" pitchFamily="34" charset="0"/>
                <a:ea typeface="Source Sans Pro" panose="020B0503030403020204" pitchFamily="34" charset="0"/>
              </a:rPr>
              <a:t>messages</a:t>
            </a:r>
            <a:r>
              <a:rPr lang="en-US" sz="1100" dirty="0">
                <a:solidFill>
                  <a:schemeClr val="tx1"/>
                </a:solidFill>
                <a:latin typeface="Source Sans Pro" panose="020B0503030403020204" pitchFamily="34" charset="0"/>
                <a:ea typeface="Source Sans Pro" panose="020B0503030403020204" pitchFamily="34" charset="0"/>
              </a:rPr>
              <a:t> than the others</a:t>
            </a:r>
          </a:p>
        </p:txBody>
      </p:sp>
      <p:sp>
        <p:nvSpPr>
          <p:cNvPr id="23" name="Google Shape;274;p30">
            <a:extLst>
              <a:ext uri="{FF2B5EF4-FFF2-40B4-BE49-F238E27FC236}">
                <a16:creationId xmlns:a16="http://schemas.microsoft.com/office/drawing/2014/main" id="{8E3D225C-3C16-1313-BB5D-2488E3775E2D}"/>
              </a:ext>
            </a:extLst>
          </p:cNvPr>
          <p:cNvSpPr txBox="1">
            <a:spLocks/>
          </p:cNvSpPr>
          <p:nvPr/>
        </p:nvSpPr>
        <p:spPr>
          <a:xfrm>
            <a:off x="750266" y="2178519"/>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4</a:t>
            </a:r>
          </a:p>
        </p:txBody>
      </p:sp>
      <p:sp>
        <p:nvSpPr>
          <p:cNvPr id="24" name="Google Shape;117;p18">
            <a:extLst>
              <a:ext uri="{FF2B5EF4-FFF2-40B4-BE49-F238E27FC236}">
                <a16:creationId xmlns:a16="http://schemas.microsoft.com/office/drawing/2014/main" id="{3806051A-5A4C-B290-A95B-132C331A9979}"/>
              </a:ext>
            </a:extLst>
          </p:cNvPr>
          <p:cNvSpPr/>
          <p:nvPr/>
        </p:nvSpPr>
        <p:spPr>
          <a:xfrm flipH="1">
            <a:off x="701954" y="2220218"/>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p18">
            <a:extLst>
              <a:ext uri="{FF2B5EF4-FFF2-40B4-BE49-F238E27FC236}">
                <a16:creationId xmlns:a16="http://schemas.microsoft.com/office/drawing/2014/main" id="{7EA756CA-452D-94A2-1718-B22CEBC4F73A}"/>
              </a:ext>
            </a:extLst>
          </p:cNvPr>
          <p:cNvSpPr/>
          <p:nvPr/>
        </p:nvSpPr>
        <p:spPr>
          <a:xfrm flipH="1">
            <a:off x="738989" y="2253695"/>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8;p15">
            <a:extLst>
              <a:ext uri="{FF2B5EF4-FFF2-40B4-BE49-F238E27FC236}">
                <a16:creationId xmlns:a16="http://schemas.microsoft.com/office/drawing/2014/main" id="{F61077A5-674E-66D3-2309-F4330B2B4248}"/>
              </a:ext>
            </a:extLst>
          </p:cNvPr>
          <p:cNvSpPr txBox="1">
            <a:spLocks/>
          </p:cNvSpPr>
          <p:nvPr/>
        </p:nvSpPr>
        <p:spPr>
          <a:xfrm>
            <a:off x="1049520" y="2125706"/>
            <a:ext cx="2951843"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dirty="0">
                <a:solidFill>
                  <a:schemeClr val="tx1"/>
                </a:solidFill>
                <a:latin typeface="Source Sans Pro" panose="020B0503030403020204" pitchFamily="34" charset="0"/>
                <a:ea typeface="Source Sans Pro" panose="020B0503030403020204" pitchFamily="34" charset="0"/>
              </a:rPr>
              <a:t>88% </a:t>
            </a:r>
            <a:r>
              <a:rPr lang="en-US" sz="1100" dirty="0">
                <a:solidFill>
                  <a:schemeClr val="tx1"/>
                </a:solidFill>
                <a:latin typeface="Source Sans Pro" panose="020B0503030403020204" pitchFamily="34" charset="0"/>
                <a:ea typeface="Source Sans Pro" panose="020B0503030403020204" pitchFamily="34" charset="0"/>
              </a:rPr>
              <a:t>of those analyzed are </a:t>
            </a:r>
            <a:r>
              <a:rPr lang="en-US" sz="1100" b="1" dirty="0">
                <a:solidFill>
                  <a:schemeClr val="tx1"/>
                </a:solidFill>
                <a:latin typeface="Source Sans Pro" panose="020B0503030403020204" pitchFamily="34" charset="0"/>
                <a:ea typeface="Source Sans Pro" panose="020B0503030403020204" pitchFamily="34" charset="0"/>
              </a:rPr>
              <a:t>treehuggers</a:t>
            </a:r>
            <a:r>
              <a:rPr lang="en-US" sz="1100" dirty="0">
                <a:solidFill>
                  <a:schemeClr val="tx1"/>
                </a:solidFill>
                <a:latin typeface="Source Sans Pro" panose="020B0503030403020204" pitchFamily="34" charset="0"/>
                <a:ea typeface="Source Sans Pro" panose="020B0503030403020204" pitchFamily="34" charset="0"/>
              </a:rPr>
              <a:t>, only</a:t>
            </a:r>
          </a:p>
          <a:p>
            <a:r>
              <a:rPr lang="en-US" sz="1100" dirty="0">
                <a:solidFill>
                  <a:schemeClr val="tx1"/>
                </a:solidFill>
                <a:latin typeface="Source Sans Pro" panose="020B0503030403020204" pitchFamily="34" charset="0"/>
                <a:ea typeface="Source Sans Pro" panose="020B0503030403020204" pitchFamily="34" charset="0"/>
              </a:rPr>
              <a:t>they send messages and have </a:t>
            </a:r>
            <a:r>
              <a:rPr lang="en-US" sz="1100" b="1" dirty="0">
                <a:solidFill>
                  <a:schemeClr val="tx1"/>
                </a:solidFill>
                <a:latin typeface="Source Sans Pro" panose="020B0503030403020204" pitchFamily="34" charset="0"/>
                <a:ea typeface="Source Sans Pro" panose="020B0503030403020204" pitchFamily="34" charset="0"/>
              </a:rPr>
              <a:t>betweenness</a:t>
            </a:r>
          </a:p>
        </p:txBody>
      </p:sp>
      <p:sp>
        <p:nvSpPr>
          <p:cNvPr id="27" name="Google Shape;274;p30">
            <a:extLst>
              <a:ext uri="{FF2B5EF4-FFF2-40B4-BE49-F238E27FC236}">
                <a16:creationId xmlns:a16="http://schemas.microsoft.com/office/drawing/2014/main" id="{090CA13E-62E1-D52F-A1C1-6B1CDDA6ACC8}"/>
              </a:ext>
            </a:extLst>
          </p:cNvPr>
          <p:cNvSpPr txBox="1">
            <a:spLocks/>
          </p:cNvSpPr>
          <p:nvPr/>
        </p:nvSpPr>
        <p:spPr>
          <a:xfrm>
            <a:off x="750266" y="2639567"/>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5</a:t>
            </a:r>
          </a:p>
        </p:txBody>
      </p:sp>
      <p:sp>
        <p:nvSpPr>
          <p:cNvPr id="28" name="Google Shape;117;p18">
            <a:extLst>
              <a:ext uri="{FF2B5EF4-FFF2-40B4-BE49-F238E27FC236}">
                <a16:creationId xmlns:a16="http://schemas.microsoft.com/office/drawing/2014/main" id="{4B411600-A9AA-ED23-CB9F-8BC4245541B7}"/>
              </a:ext>
            </a:extLst>
          </p:cNvPr>
          <p:cNvSpPr/>
          <p:nvPr/>
        </p:nvSpPr>
        <p:spPr>
          <a:xfrm flipH="1">
            <a:off x="701954" y="2681266"/>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p18">
            <a:extLst>
              <a:ext uri="{FF2B5EF4-FFF2-40B4-BE49-F238E27FC236}">
                <a16:creationId xmlns:a16="http://schemas.microsoft.com/office/drawing/2014/main" id="{CF358233-5FDD-42C3-BB3C-485BD657DE2E}"/>
              </a:ext>
            </a:extLst>
          </p:cNvPr>
          <p:cNvSpPr/>
          <p:nvPr/>
        </p:nvSpPr>
        <p:spPr>
          <a:xfrm flipH="1">
            <a:off x="738989" y="2714743"/>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8;p15">
            <a:extLst>
              <a:ext uri="{FF2B5EF4-FFF2-40B4-BE49-F238E27FC236}">
                <a16:creationId xmlns:a16="http://schemas.microsoft.com/office/drawing/2014/main" id="{EFA25923-9EAA-EA47-7A07-30AA7CD5CCB7}"/>
              </a:ext>
            </a:extLst>
          </p:cNvPr>
          <p:cNvSpPr txBox="1">
            <a:spLocks/>
          </p:cNvSpPr>
          <p:nvPr/>
        </p:nvSpPr>
        <p:spPr>
          <a:xfrm>
            <a:off x="1049520" y="2662217"/>
            <a:ext cx="2309447"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b="1" dirty="0">
                <a:solidFill>
                  <a:schemeClr val="tx1"/>
                </a:solidFill>
                <a:latin typeface="Source Sans Pro" panose="020B0503030403020204" pitchFamily="34" charset="0"/>
                <a:ea typeface="Source Sans Pro" panose="020B0503030403020204" pitchFamily="34" charset="0"/>
              </a:rPr>
              <a:t>75%</a:t>
            </a:r>
            <a:r>
              <a:rPr lang="en-US" sz="1100" dirty="0">
                <a:solidFill>
                  <a:schemeClr val="tx1"/>
                </a:solidFill>
                <a:latin typeface="Source Sans Pro" panose="020B0503030403020204" pitchFamily="34" charset="0"/>
                <a:ea typeface="Source Sans Pro" panose="020B0503030403020204" pitchFamily="34" charset="0"/>
              </a:rPr>
              <a:t> of the community is </a:t>
            </a:r>
            <a:r>
              <a:rPr lang="en-US" sz="1100" b="1" dirty="0">
                <a:solidFill>
                  <a:schemeClr val="tx1"/>
                </a:solidFill>
                <a:latin typeface="Source Sans Pro" panose="020B0503030403020204" pitchFamily="34" charset="0"/>
                <a:ea typeface="Source Sans Pro" panose="020B0503030403020204" pitchFamily="34" charset="0"/>
              </a:rPr>
              <a:t>too static</a:t>
            </a:r>
          </a:p>
        </p:txBody>
      </p:sp>
      <p:sp>
        <p:nvSpPr>
          <p:cNvPr id="31" name="Google Shape;274;p30">
            <a:extLst>
              <a:ext uri="{FF2B5EF4-FFF2-40B4-BE49-F238E27FC236}">
                <a16:creationId xmlns:a16="http://schemas.microsoft.com/office/drawing/2014/main" id="{8AA62EAA-E5CF-C281-1509-5D5AA0479AD4}"/>
              </a:ext>
            </a:extLst>
          </p:cNvPr>
          <p:cNvSpPr txBox="1">
            <a:spLocks/>
          </p:cNvSpPr>
          <p:nvPr/>
        </p:nvSpPr>
        <p:spPr>
          <a:xfrm>
            <a:off x="750266" y="3057616"/>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6</a:t>
            </a:r>
          </a:p>
        </p:txBody>
      </p:sp>
      <p:sp>
        <p:nvSpPr>
          <p:cNvPr id="32" name="Google Shape;117;p18">
            <a:extLst>
              <a:ext uri="{FF2B5EF4-FFF2-40B4-BE49-F238E27FC236}">
                <a16:creationId xmlns:a16="http://schemas.microsoft.com/office/drawing/2014/main" id="{F6E1CE14-AE63-8EC2-1059-252922F17440}"/>
              </a:ext>
            </a:extLst>
          </p:cNvPr>
          <p:cNvSpPr/>
          <p:nvPr/>
        </p:nvSpPr>
        <p:spPr>
          <a:xfrm flipH="1">
            <a:off x="701954" y="3099315"/>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p18">
            <a:extLst>
              <a:ext uri="{FF2B5EF4-FFF2-40B4-BE49-F238E27FC236}">
                <a16:creationId xmlns:a16="http://schemas.microsoft.com/office/drawing/2014/main" id="{0D88FFA8-9318-4B97-280F-388ED031B740}"/>
              </a:ext>
            </a:extLst>
          </p:cNvPr>
          <p:cNvSpPr/>
          <p:nvPr/>
        </p:nvSpPr>
        <p:spPr>
          <a:xfrm flipH="1">
            <a:off x="738989" y="3132792"/>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8;p15">
            <a:extLst>
              <a:ext uri="{FF2B5EF4-FFF2-40B4-BE49-F238E27FC236}">
                <a16:creationId xmlns:a16="http://schemas.microsoft.com/office/drawing/2014/main" id="{5F7CD8B4-87FB-C85E-79E1-412CC69274E3}"/>
              </a:ext>
            </a:extLst>
          </p:cNvPr>
          <p:cNvSpPr txBox="1">
            <a:spLocks/>
          </p:cNvSpPr>
          <p:nvPr/>
        </p:nvSpPr>
        <p:spPr>
          <a:xfrm>
            <a:off x="1074651" y="3014732"/>
            <a:ext cx="3102314"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Only </a:t>
            </a:r>
            <a:r>
              <a:rPr lang="en-US" sz="1100" b="1" dirty="0">
                <a:solidFill>
                  <a:schemeClr val="tx1"/>
                </a:solidFill>
                <a:latin typeface="Source Sans Pro" panose="020B0503030403020204" pitchFamily="34" charset="0"/>
                <a:ea typeface="Source Sans Pro" panose="020B0503030403020204" pitchFamily="34" charset="0"/>
              </a:rPr>
              <a:t>27</a:t>
            </a:r>
            <a:r>
              <a:rPr lang="en-US" sz="1100" dirty="0">
                <a:solidFill>
                  <a:schemeClr val="tx1"/>
                </a:solidFill>
                <a:latin typeface="Source Sans Pro" panose="020B0503030403020204" pitchFamily="34" charset="0"/>
                <a:ea typeface="Source Sans Pro" panose="020B0503030403020204" pitchFamily="34" charset="0"/>
              </a:rPr>
              <a:t> individuals have been classified as </a:t>
            </a:r>
            <a:r>
              <a:rPr lang="en-US" sz="1100" b="1" dirty="0">
                <a:solidFill>
                  <a:schemeClr val="tx1"/>
                </a:solidFill>
                <a:latin typeface="Source Sans Pro" panose="020B0503030403020204" pitchFamily="34" charset="0"/>
                <a:ea typeface="Source Sans Pro" panose="020B0503030403020204" pitchFamily="34" charset="0"/>
              </a:rPr>
              <a:t>bees</a:t>
            </a:r>
            <a:r>
              <a:rPr lang="en-US" sz="1100" dirty="0">
                <a:solidFill>
                  <a:schemeClr val="tx1"/>
                </a:solidFill>
                <a:latin typeface="Source Sans Pro" panose="020B0503030403020204" pitchFamily="34" charset="0"/>
                <a:ea typeface="Source Sans Pro" panose="020B0503030403020204" pitchFamily="34" charset="0"/>
              </a:rPr>
              <a:t>,</a:t>
            </a:r>
          </a:p>
          <a:p>
            <a:r>
              <a:rPr lang="en-US" sz="1100" dirty="0">
                <a:solidFill>
                  <a:schemeClr val="tx1"/>
                </a:solidFill>
                <a:latin typeface="Source Sans Pro" panose="020B0503030403020204" pitchFamily="34" charset="0"/>
                <a:ea typeface="Source Sans Pro" panose="020B0503030403020204" pitchFamily="34" charset="0"/>
              </a:rPr>
              <a:t>bees are the only ones that can create </a:t>
            </a:r>
            <a:r>
              <a:rPr lang="en-US" sz="1100" b="1" dirty="0">
                <a:solidFill>
                  <a:schemeClr val="tx1"/>
                </a:solidFill>
                <a:latin typeface="Source Sans Pro" panose="020B0503030403020204" pitchFamily="34" charset="0"/>
                <a:ea typeface="Source Sans Pro" panose="020B0503030403020204" pitchFamily="34" charset="0"/>
              </a:rPr>
              <a:t>Groupflow</a:t>
            </a:r>
          </a:p>
        </p:txBody>
      </p:sp>
      <p:sp>
        <p:nvSpPr>
          <p:cNvPr id="35" name="Google Shape;274;p30">
            <a:extLst>
              <a:ext uri="{FF2B5EF4-FFF2-40B4-BE49-F238E27FC236}">
                <a16:creationId xmlns:a16="http://schemas.microsoft.com/office/drawing/2014/main" id="{7966BF35-AE0A-4A3C-C923-2E05926B46D5}"/>
              </a:ext>
            </a:extLst>
          </p:cNvPr>
          <p:cNvSpPr txBox="1">
            <a:spLocks/>
          </p:cNvSpPr>
          <p:nvPr/>
        </p:nvSpPr>
        <p:spPr>
          <a:xfrm>
            <a:off x="750266" y="3490093"/>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7</a:t>
            </a:r>
          </a:p>
        </p:txBody>
      </p:sp>
      <p:sp>
        <p:nvSpPr>
          <p:cNvPr id="36" name="Google Shape;117;p18">
            <a:extLst>
              <a:ext uri="{FF2B5EF4-FFF2-40B4-BE49-F238E27FC236}">
                <a16:creationId xmlns:a16="http://schemas.microsoft.com/office/drawing/2014/main" id="{4665A146-52A4-FB75-AACC-142A338D6C1A}"/>
              </a:ext>
            </a:extLst>
          </p:cNvPr>
          <p:cNvSpPr/>
          <p:nvPr/>
        </p:nvSpPr>
        <p:spPr>
          <a:xfrm flipH="1">
            <a:off x="701954" y="3531792"/>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3;p18">
            <a:extLst>
              <a:ext uri="{FF2B5EF4-FFF2-40B4-BE49-F238E27FC236}">
                <a16:creationId xmlns:a16="http://schemas.microsoft.com/office/drawing/2014/main" id="{9F86C779-8D1D-6423-FF19-39E3AA69871F}"/>
              </a:ext>
            </a:extLst>
          </p:cNvPr>
          <p:cNvSpPr/>
          <p:nvPr/>
        </p:nvSpPr>
        <p:spPr>
          <a:xfrm flipH="1">
            <a:off x="738989" y="3565269"/>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p15">
            <a:extLst>
              <a:ext uri="{FF2B5EF4-FFF2-40B4-BE49-F238E27FC236}">
                <a16:creationId xmlns:a16="http://schemas.microsoft.com/office/drawing/2014/main" id="{D6E31A92-47E7-CDE0-B973-C9E434BA2C67}"/>
              </a:ext>
            </a:extLst>
          </p:cNvPr>
          <p:cNvSpPr txBox="1">
            <a:spLocks/>
          </p:cNvSpPr>
          <p:nvPr/>
        </p:nvSpPr>
        <p:spPr>
          <a:xfrm>
            <a:off x="1060801" y="3515315"/>
            <a:ext cx="3299083" cy="4705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The more </a:t>
            </a:r>
            <a:r>
              <a:rPr lang="en-US" sz="1100" b="1" dirty="0">
                <a:solidFill>
                  <a:schemeClr val="tx1"/>
                </a:solidFill>
                <a:latin typeface="Source Sans Pro" panose="020B0503030403020204" pitchFamily="34" charset="0"/>
                <a:ea typeface="Source Sans Pro" panose="020B0503030403020204" pitchFamily="34" charset="0"/>
              </a:rPr>
              <a:t>bee</a:t>
            </a:r>
            <a:r>
              <a:rPr lang="en-US" sz="1100" dirty="0">
                <a:solidFill>
                  <a:schemeClr val="tx1"/>
                </a:solidFill>
                <a:latin typeface="Source Sans Pro" panose="020B0503030403020204" pitchFamily="34" charset="0"/>
                <a:ea typeface="Source Sans Pro" panose="020B0503030403020204" pitchFamily="34" charset="0"/>
              </a:rPr>
              <a:t> you are, the </a:t>
            </a:r>
            <a:r>
              <a:rPr lang="en-US" sz="1100" b="1" dirty="0">
                <a:solidFill>
                  <a:schemeClr val="tx1"/>
                </a:solidFill>
                <a:latin typeface="Source Sans Pro" panose="020B0503030403020204" pitchFamily="34" charset="0"/>
                <a:ea typeface="Source Sans Pro" panose="020B0503030403020204" pitchFamily="34" charset="0"/>
              </a:rPr>
              <a:t>happier</a:t>
            </a:r>
            <a:r>
              <a:rPr lang="en-US" sz="1100" dirty="0">
                <a:solidFill>
                  <a:schemeClr val="tx1"/>
                </a:solidFill>
                <a:latin typeface="Source Sans Pro" panose="020B0503030403020204" pitchFamily="34" charset="0"/>
                <a:ea typeface="Source Sans Pro" panose="020B0503030403020204" pitchFamily="34" charset="0"/>
              </a:rPr>
              <a:t>!</a:t>
            </a:r>
          </a:p>
        </p:txBody>
      </p:sp>
      <p:sp>
        <p:nvSpPr>
          <p:cNvPr id="43" name="Google Shape;274;p30">
            <a:extLst>
              <a:ext uri="{FF2B5EF4-FFF2-40B4-BE49-F238E27FC236}">
                <a16:creationId xmlns:a16="http://schemas.microsoft.com/office/drawing/2014/main" id="{4BEAE392-600F-91E7-467E-FA70D370A43B}"/>
              </a:ext>
            </a:extLst>
          </p:cNvPr>
          <p:cNvSpPr txBox="1">
            <a:spLocks/>
          </p:cNvSpPr>
          <p:nvPr/>
        </p:nvSpPr>
        <p:spPr>
          <a:xfrm>
            <a:off x="750266" y="3910183"/>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8</a:t>
            </a:r>
          </a:p>
        </p:txBody>
      </p:sp>
      <p:sp>
        <p:nvSpPr>
          <p:cNvPr id="44" name="Google Shape;117;p18">
            <a:extLst>
              <a:ext uri="{FF2B5EF4-FFF2-40B4-BE49-F238E27FC236}">
                <a16:creationId xmlns:a16="http://schemas.microsoft.com/office/drawing/2014/main" id="{B0352BBB-18BC-6853-801A-F9CD0EB509D4}"/>
              </a:ext>
            </a:extLst>
          </p:cNvPr>
          <p:cNvSpPr/>
          <p:nvPr/>
        </p:nvSpPr>
        <p:spPr>
          <a:xfrm flipH="1">
            <a:off x="701954" y="3951882"/>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3;p18">
            <a:extLst>
              <a:ext uri="{FF2B5EF4-FFF2-40B4-BE49-F238E27FC236}">
                <a16:creationId xmlns:a16="http://schemas.microsoft.com/office/drawing/2014/main" id="{7219F7C2-3B83-FE85-6855-C298CB6B7614}"/>
              </a:ext>
            </a:extLst>
          </p:cNvPr>
          <p:cNvSpPr/>
          <p:nvPr/>
        </p:nvSpPr>
        <p:spPr>
          <a:xfrm flipH="1">
            <a:off x="738989" y="3985359"/>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p15">
            <a:extLst>
              <a:ext uri="{FF2B5EF4-FFF2-40B4-BE49-F238E27FC236}">
                <a16:creationId xmlns:a16="http://schemas.microsoft.com/office/drawing/2014/main" id="{15E0C2CC-5813-A0B7-015F-FAF953E61D88}"/>
              </a:ext>
            </a:extLst>
          </p:cNvPr>
          <p:cNvSpPr txBox="1">
            <a:spLocks/>
          </p:cNvSpPr>
          <p:nvPr/>
        </p:nvSpPr>
        <p:spPr>
          <a:xfrm>
            <a:off x="1060801" y="3866442"/>
            <a:ext cx="3102314"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The community is </a:t>
            </a:r>
            <a:r>
              <a:rPr lang="en-US" sz="1100" b="1" dirty="0">
                <a:solidFill>
                  <a:schemeClr val="tx1"/>
                </a:solidFill>
                <a:latin typeface="Source Sans Pro" panose="020B0503030403020204" pitchFamily="34" charset="0"/>
                <a:ea typeface="Source Sans Pro" panose="020B0503030403020204" pitchFamily="34" charset="0"/>
              </a:rPr>
              <a:t>overcentralized</a:t>
            </a:r>
            <a:r>
              <a:rPr lang="en-US" sz="1100" dirty="0">
                <a:solidFill>
                  <a:schemeClr val="tx1"/>
                </a:solidFill>
                <a:latin typeface="Source Sans Pro" panose="020B0503030403020204" pitchFamily="34" charset="0"/>
                <a:ea typeface="Source Sans Pro" panose="020B0503030403020204" pitchFamily="34" charset="0"/>
              </a:rPr>
              <a:t>,</a:t>
            </a:r>
          </a:p>
          <a:p>
            <a:r>
              <a:rPr lang="en-US" sz="1100" dirty="0">
                <a:solidFill>
                  <a:schemeClr val="tx1"/>
                </a:solidFill>
                <a:latin typeface="Source Sans Pro" panose="020B0503030403020204" pitchFamily="34" charset="0"/>
                <a:ea typeface="Source Sans Pro" panose="020B0503030403020204" pitchFamily="34" charset="0"/>
              </a:rPr>
              <a:t>and central nodes remain </a:t>
            </a:r>
            <a:r>
              <a:rPr lang="en-US" sz="1100" b="1" dirty="0">
                <a:solidFill>
                  <a:schemeClr val="tx1"/>
                </a:solidFill>
                <a:latin typeface="Source Sans Pro" panose="020B0503030403020204" pitchFamily="34" charset="0"/>
                <a:ea typeface="Source Sans Pro" panose="020B0503030403020204" pitchFamily="34" charset="0"/>
              </a:rPr>
              <a:t>unchanged</a:t>
            </a:r>
          </a:p>
          <a:p>
            <a:endParaRPr lang="en-US" sz="1100" dirty="0">
              <a:solidFill>
                <a:schemeClr val="tx1"/>
              </a:solidFill>
              <a:latin typeface="Source Sans Pro" panose="020B0503030403020204" pitchFamily="34" charset="0"/>
              <a:ea typeface="Source Sans Pro" panose="020B0503030403020204" pitchFamily="34" charset="0"/>
            </a:endParaRPr>
          </a:p>
        </p:txBody>
      </p:sp>
      <p:sp>
        <p:nvSpPr>
          <p:cNvPr id="47" name="Google Shape;274;p30">
            <a:extLst>
              <a:ext uri="{FF2B5EF4-FFF2-40B4-BE49-F238E27FC236}">
                <a16:creationId xmlns:a16="http://schemas.microsoft.com/office/drawing/2014/main" id="{D28578FB-C134-B492-7E9F-16BAA956BC59}"/>
              </a:ext>
            </a:extLst>
          </p:cNvPr>
          <p:cNvSpPr txBox="1">
            <a:spLocks/>
          </p:cNvSpPr>
          <p:nvPr/>
        </p:nvSpPr>
        <p:spPr>
          <a:xfrm>
            <a:off x="5920454" y="706599"/>
            <a:ext cx="1253545" cy="37837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GB" dirty="0"/>
              <a:t>Advice</a:t>
            </a:r>
          </a:p>
        </p:txBody>
      </p:sp>
      <p:sp>
        <p:nvSpPr>
          <p:cNvPr id="48" name="Google Shape;274;p30">
            <a:extLst>
              <a:ext uri="{FF2B5EF4-FFF2-40B4-BE49-F238E27FC236}">
                <a16:creationId xmlns:a16="http://schemas.microsoft.com/office/drawing/2014/main" id="{47D62017-E7D9-AC74-495B-96FAC451F907}"/>
              </a:ext>
            </a:extLst>
          </p:cNvPr>
          <p:cNvSpPr txBox="1">
            <a:spLocks/>
          </p:cNvSpPr>
          <p:nvPr/>
        </p:nvSpPr>
        <p:spPr>
          <a:xfrm>
            <a:off x="4900418" y="1007771"/>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1</a:t>
            </a:r>
          </a:p>
        </p:txBody>
      </p:sp>
      <p:sp>
        <p:nvSpPr>
          <p:cNvPr id="49" name="Google Shape;117;p18">
            <a:extLst>
              <a:ext uri="{FF2B5EF4-FFF2-40B4-BE49-F238E27FC236}">
                <a16:creationId xmlns:a16="http://schemas.microsoft.com/office/drawing/2014/main" id="{4F5850E7-BE9C-DFC1-F05C-6F4A414865EC}"/>
              </a:ext>
            </a:extLst>
          </p:cNvPr>
          <p:cNvSpPr/>
          <p:nvPr/>
        </p:nvSpPr>
        <p:spPr>
          <a:xfrm flipH="1">
            <a:off x="4852106" y="1049470"/>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p18">
            <a:extLst>
              <a:ext uri="{FF2B5EF4-FFF2-40B4-BE49-F238E27FC236}">
                <a16:creationId xmlns:a16="http://schemas.microsoft.com/office/drawing/2014/main" id="{298AE036-FD3F-041B-37DE-B4E710BA5816}"/>
              </a:ext>
            </a:extLst>
          </p:cNvPr>
          <p:cNvSpPr/>
          <p:nvPr/>
        </p:nvSpPr>
        <p:spPr>
          <a:xfrm flipH="1">
            <a:off x="4889141" y="1082947"/>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8;p15">
            <a:extLst>
              <a:ext uri="{FF2B5EF4-FFF2-40B4-BE49-F238E27FC236}">
                <a16:creationId xmlns:a16="http://schemas.microsoft.com/office/drawing/2014/main" id="{FB846F26-E891-A90D-2899-37EBD4120600}"/>
              </a:ext>
            </a:extLst>
          </p:cNvPr>
          <p:cNvSpPr txBox="1">
            <a:spLocks/>
          </p:cNvSpPr>
          <p:nvPr/>
        </p:nvSpPr>
        <p:spPr>
          <a:xfrm>
            <a:off x="5199672" y="1030421"/>
            <a:ext cx="3241209"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Establish </a:t>
            </a:r>
            <a:r>
              <a:rPr lang="en-US" sz="1100" b="1" dirty="0">
                <a:solidFill>
                  <a:schemeClr val="tx1"/>
                </a:solidFill>
                <a:latin typeface="Source Sans Pro" panose="020B0503030403020204" pitchFamily="34" charset="0"/>
                <a:ea typeface="Source Sans Pro" panose="020B0503030403020204" pitchFamily="34" charset="0"/>
              </a:rPr>
              <a:t>more ties </a:t>
            </a:r>
            <a:r>
              <a:rPr lang="en-US" sz="1100" dirty="0">
                <a:solidFill>
                  <a:schemeClr val="tx1"/>
                </a:solidFill>
                <a:latin typeface="Source Sans Pro" panose="020B0503030403020204" pitchFamily="34" charset="0"/>
                <a:ea typeface="Source Sans Pro" panose="020B0503030403020204" pitchFamily="34" charset="0"/>
              </a:rPr>
              <a:t>with people in the community</a:t>
            </a:r>
          </a:p>
        </p:txBody>
      </p:sp>
      <p:sp>
        <p:nvSpPr>
          <p:cNvPr id="52" name="Google Shape;274;p30">
            <a:extLst>
              <a:ext uri="{FF2B5EF4-FFF2-40B4-BE49-F238E27FC236}">
                <a16:creationId xmlns:a16="http://schemas.microsoft.com/office/drawing/2014/main" id="{0FE3B345-E6B9-DA9E-13CB-C2810361862E}"/>
              </a:ext>
            </a:extLst>
          </p:cNvPr>
          <p:cNvSpPr txBox="1">
            <a:spLocks/>
          </p:cNvSpPr>
          <p:nvPr/>
        </p:nvSpPr>
        <p:spPr>
          <a:xfrm>
            <a:off x="4900418" y="1425820"/>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2</a:t>
            </a:r>
          </a:p>
        </p:txBody>
      </p:sp>
      <p:sp>
        <p:nvSpPr>
          <p:cNvPr id="53" name="Google Shape;117;p18">
            <a:extLst>
              <a:ext uri="{FF2B5EF4-FFF2-40B4-BE49-F238E27FC236}">
                <a16:creationId xmlns:a16="http://schemas.microsoft.com/office/drawing/2014/main" id="{B3B0B23F-F6B8-5C3A-852E-4E8A9C65105A}"/>
              </a:ext>
            </a:extLst>
          </p:cNvPr>
          <p:cNvSpPr/>
          <p:nvPr/>
        </p:nvSpPr>
        <p:spPr>
          <a:xfrm flipH="1">
            <a:off x="4852106" y="1467519"/>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p18">
            <a:extLst>
              <a:ext uri="{FF2B5EF4-FFF2-40B4-BE49-F238E27FC236}">
                <a16:creationId xmlns:a16="http://schemas.microsoft.com/office/drawing/2014/main" id="{8B2E00FC-3F47-6767-8E26-B56C57D2D77A}"/>
              </a:ext>
            </a:extLst>
          </p:cNvPr>
          <p:cNvSpPr/>
          <p:nvPr/>
        </p:nvSpPr>
        <p:spPr>
          <a:xfrm flipH="1">
            <a:off x="4889141" y="1500996"/>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4;p30">
            <a:extLst>
              <a:ext uri="{FF2B5EF4-FFF2-40B4-BE49-F238E27FC236}">
                <a16:creationId xmlns:a16="http://schemas.microsoft.com/office/drawing/2014/main" id="{04043557-8FF6-F6C5-5165-B7CC4D36339C}"/>
              </a:ext>
            </a:extLst>
          </p:cNvPr>
          <p:cNvSpPr txBox="1">
            <a:spLocks/>
          </p:cNvSpPr>
          <p:nvPr/>
        </p:nvSpPr>
        <p:spPr>
          <a:xfrm>
            <a:off x="4900418" y="1858297"/>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3</a:t>
            </a:r>
          </a:p>
        </p:txBody>
      </p:sp>
      <p:sp>
        <p:nvSpPr>
          <p:cNvPr id="56" name="Google Shape;117;p18">
            <a:extLst>
              <a:ext uri="{FF2B5EF4-FFF2-40B4-BE49-F238E27FC236}">
                <a16:creationId xmlns:a16="http://schemas.microsoft.com/office/drawing/2014/main" id="{4C659BF2-2559-6245-6A4C-BA0F0CE6325B}"/>
              </a:ext>
            </a:extLst>
          </p:cNvPr>
          <p:cNvSpPr/>
          <p:nvPr/>
        </p:nvSpPr>
        <p:spPr>
          <a:xfrm flipH="1">
            <a:off x="4852106" y="1899996"/>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p18">
            <a:extLst>
              <a:ext uri="{FF2B5EF4-FFF2-40B4-BE49-F238E27FC236}">
                <a16:creationId xmlns:a16="http://schemas.microsoft.com/office/drawing/2014/main" id="{B9744A45-2AB1-0184-0CFE-AE4D0F0685F2}"/>
              </a:ext>
            </a:extLst>
          </p:cNvPr>
          <p:cNvSpPr/>
          <p:nvPr/>
        </p:nvSpPr>
        <p:spPr>
          <a:xfrm flipH="1">
            <a:off x="4889141" y="1933473"/>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8;p15">
            <a:extLst>
              <a:ext uri="{FF2B5EF4-FFF2-40B4-BE49-F238E27FC236}">
                <a16:creationId xmlns:a16="http://schemas.microsoft.com/office/drawing/2014/main" id="{5388C957-0F66-8F95-F4D9-75B3DCF84B13}"/>
              </a:ext>
            </a:extLst>
          </p:cNvPr>
          <p:cNvSpPr txBox="1">
            <a:spLocks/>
          </p:cNvSpPr>
          <p:nvPr/>
        </p:nvSpPr>
        <p:spPr>
          <a:xfrm>
            <a:off x="5199672" y="1880947"/>
            <a:ext cx="3299083" cy="4705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Try to achieve a </a:t>
            </a:r>
            <a:r>
              <a:rPr lang="en-US" sz="1100" b="1" dirty="0">
                <a:solidFill>
                  <a:schemeClr val="tx1"/>
                </a:solidFill>
                <a:latin typeface="Source Sans Pro" panose="020B0503030403020204" pitchFamily="34" charset="0"/>
                <a:ea typeface="Source Sans Pro" panose="020B0503030403020204" pitchFamily="34" charset="0"/>
              </a:rPr>
              <a:t>balanced contribution</a:t>
            </a:r>
          </a:p>
        </p:txBody>
      </p:sp>
      <p:sp>
        <p:nvSpPr>
          <p:cNvPr id="59" name="Google Shape;274;p30">
            <a:extLst>
              <a:ext uri="{FF2B5EF4-FFF2-40B4-BE49-F238E27FC236}">
                <a16:creationId xmlns:a16="http://schemas.microsoft.com/office/drawing/2014/main" id="{374142A2-B031-75D7-D0E3-64360EC2E09D}"/>
              </a:ext>
            </a:extLst>
          </p:cNvPr>
          <p:cNvSpPr txBox="1">
            <a:spLocks/>
          </p:cNvSpPr>
          <p:nvPr/>
        </p:nvSpPr>
        <p:spPr>
          <a:xfrm>
            <a:off x="4900418" y="2309823"/>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4</a:t>
            </a:r>
          </a:p>
        </p:txBody>
      </p:sp>
      <p:sp>
        <p:nvSpPr>
          <p:cNvPr id="60" name="Google Shape;117;p18">
            <a:extLst>
              <a:ext uri="{FF2B5EF4-FFF2-40B4-BE49-F238E27FC236}">
                <a16:creationId xmlns:a16="http://schemas.microsoft.com/office/drawing/2014/main" id="{A5823E87-2967-0AA6-8DB3-68E9FE0B3285}"/>
              </a:ext>
            </a:extLst>
          </p:cNvPr>
          <p:cNvSpPr/>
          <p:nvPr/>
        </p:nvSpPr>
        <p:spPr>
          <a:xfrm flipH="1">
            <a:off x="4852106" y="2351522"/>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p18">
            <a:extLst>
              <a:ext uri="{FF2B5EF4-FFF2-40B4-BE49-F238E27FC236}">
                <a16:creationId xmlns:a16="http://schemas.microsoft.com/office/drawing/2014/main" id="{31B73629-3281-1D31-A50C-2CB557887E8F}"/>
              </a:ext>
            </a:extLst>
          </p:cNvPr>
          <p:cNvSpPr/>
          <p:nvPr/>
        </p:nvSpPr>
        <p:spPr>
          <a:xfrm flipH="1">
            <a:off x="4889141" y="2384999"/>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8;p15">
            <a:extLst>
              <a:ext uri="{FF2B5EF4-FFF2-40B4-BE49-F238E27FC236}">
                <a16:creationId xmlns:a16="http://schemas.microsoft.com/office/drawing/2014/main" id="{FDF504E9-A2CF-3751-73F8-9B68368FA482}"/>
              </a:ext>
            </a:extLst>
          </p:cNvPr>
          <p:cNvSpPr txBox="1">
            <a:spLocks/>
          </p:cNvSpPr>
          <p:nvPr/>
        </p:nvSpPr>
        <p:spPr>
          <a:xfrm>
            <a:off x="5199672" y="2257010"/>
            <a:ext cx="2951843"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The </a:t>
            </a:r>
            <a:r>
              <a:rPr lang="en-US" sz="1100" b="1" dirty="0">
                <a:solidFill>
                  <a:schemeClr val="tx1"/>
                </a:solidFill>
                <a:latin typeface="Source Sans Pro" panose="020B0503030403020204" pitchFamily="34" charset="0"/>
                <a:ea typeface="Source Sans Pro" panose="020B0503030403020204" pitchFamily="34" charset="0"/>
              </a:rPr>
              <a:t>faster</a:t>
            </a:r>
            <a:r>
              <a:rPr lang="en-US" sz="1100" dirty="0">
                <a:solidFill>
                  <a:schemeClr val="tx1"/>
                </a:solidFill>
                <a:latin typeface="Source Sans Pro" panose="020B0503030403020204" pitchFamily="34" charset="0"/>
                <a:ea typeface="Source Sans Pro" panose="020B0503030403020204" pitchFamily="34" charset="0"/>
              </a:rPr>
              <a:t> you </a:t>
            </a:r>
            <a:r>
              <a:rPr lang="en-US" sz="1100" b="1" dirty="0">
                <a:solidFill>
                  <a:schemeClr val="tx1"/>
                </a:solidFill>
                <a:latin typeface="Source Sans Pro" panose="020B0503030403020204" pitchFamily="34" charset="0"/>
                <a:ea typeface="Source Sans Pro" panose="020B0503030403020204" pitchFamily="34" charset="0"/>
              </a:rPr>
              <a:t>respond</a:t>
            </a:r>
            <a:r>
              <a:rPr lang="en-US" sz="1100" dirty="0">
                <a:solidFill>
                  <a:schemeClr val="tx1"/>
                </a:solidFill>
                <a:latin typeface="Source Sans Pro" panose="020B0503030403020204" pitchFamily="34" charset="0"/>
                <a:ea typeface="Source Sans Pro" panose="020B0503030403020204" pitchFamily="34" charset="0"/>
              </a:rPr>
              <a:t>, the more</a:t>
            </a:r>
          </a:p>
          <a:p>
            <a:r>
              <a:rPr lang="en-US" sz="1100" dirty="0">
                <a:solidFill>
                  <a:schemeClr val="tx1"/>
                </a:solidFill>
                <a:latin typeface="Source Sans Pro" panose="020B0503030403020204" pitchFamily="34" charset="0"/>
                <a:ea typeface="Source Sans Pro" panose="020B0503030403020204" pitchFamily="34" charset="0"/>
              </a:rPr>
              <a:t>your </a:t>
            </a:r>
            <a:r>
              <a:rPr lang="en-US" sz="1100" b="1" dirty="0">
                <a:solidFill>
                  <a:schemeClr val="tx1"/>
                </a:solidFill>
                <a:latin typeface="Source Sans Pro" panose="020B0503030403020204" pitchFamily="34" charset="0"/>
                <a:ea typeface="Source Sans Pro" panose="020B0503030403020204" pitchFamily="34" charset="0"/>
              </a:rPr>
              <a:t>enthusiasm</a:t>
            </a:r>
            <a:r>
              <a:rPr lang="en-US" sz="1100" dirty="0">
                <a:solidFill>
                  <a:schemeClr val="tx1"/>
                </a:solidFill>
                <a:latin typeface="Source Sans Pro" panose="020B0503030403020204" pitchFamily="34" charset="0"/>
                <a:ea typeface="Source Sans Pro" panose="020B0503030403020204" pitchFamily="34" charset="0"/>
              </a:rPr>
              <a:t> will be felt</a:t>
            </a:r>
          </a:p>
        </p:txBody>
      </p:sp>
      <p:sp>
        <p:nvSpPr>
          <p:cNvPr id="63" name="Google Shape;274;p30">
            <a:extLst>
              <a:ext uri="{FF2B5EF4-FFF2-40B4-BE49-F238E27FC236}">
                <a16:creationId xmlns:a16="http://schemas.microsoft.com/office/drawing/2014/main" id="{F27F8E3E-75BF-7C61-0EB6-8363AE49D160}"/>
              </a:ext>
            </a:extLst>
          </p:cNvPr>
          <p:cNvSpPr txBox="1">
            <a:spLocks/>
          </p:cNvSpPr>
          <p:nvPr/>
        </p:nvSpPr>
        <p:spPr>
          <a:xfrm>
            <a:off x="4900418" y="2770871"/>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5</a:t>
            </a:r>
          </a:p>
        </p:txBody>
      </p:sp>
      <p:sp>
        <p:nvSpPr>
          <p:cNvPr id="256" name="Google Shape;117;p18">
            <a:extLst>
              <a:ext uri="{FF2B5EF4-FFF2-40B4-BE49-F238E27FC236}">
                <a16:creationId xmlns:a16="http://schemas.microsoft.com/office/drawing/2014/main" id="{D52D2A56-5841-57B9-0CD1-7C15E761C18D}"/>
              </a:ext>
            </a:extLst>
          </p:cNvPr>
          <p:cNvSpPr/>
          <p:nvPr/>
        </p:nvSpPr>
        <p:spPr>
          <a:xfrm flipH="1">
            <a:off x="4852106" y="2812570"/>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23;p18">
            <a:extLst>
              <a:ext uri="{FF2B5EF4-FFF2-40B4-BE49-F238E27FC236}">
                <a16:creationId xmlns:a16="http://schemas.microsoft.com/office/drawing/2014/main" id="{123EAE27-A12D-2859-9C82-53D0262F9D1A}"/>
              </a:ext>
            </a:extLst>
          </p:cNvPr>
          <p:cNvSpPr/>
          <p:nvPr/>
        </p:nvSpPr>
        <p:spPr>
          <a:xfrm flipH="1">
            <a:off x="4889141" y="2846047"/>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98;p15">
            <a:extLst>
              <a:ext uri="{FF2B5EF4-FFF2-40B4-BE49-F238E27FC236}">
                <a16:creationId xmlns:a16="http://schemas.microsoft.com/office/drawing/2014/main" id="{2A76EB01-3111-D869-1B99-E6289BCA183C}"/>
              </a:ext>
            </a:extLst>
          </p:cNvPr>
          <p:cNvSpPr txBox="1">
            <a:spLocks/>
          </p:cNvSpPr>
          <p:nvPr/>
        </p:nvSpPr>
        <p:spPr>
          <a:xfrm>
            <a:off x="5188393" y="2713310"/>
            <a:ext cx="2309447"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Elevate your </a:t>
            </a:r>
            <a:r>
              <a:rPr lang="en-US" sz="1100" b="1" dirty="0">
                <a:solidFill>
                  <a:schemeClr val="tx1"/>
                </a:solidFill>
                <a:latin typeface="Source Sans Pro" panose="020B0503030403020204" pitchFamily="34" charset="0"/>
                <a:ea typeface="Source Sans Pro" panose="020B0503030403020204" pitchFamily="34" charset="0"/>
              </a:rPr>
              <a:t>Sentiment</a:t>
            </a:r>
            <a:r>
              <a:rPr lang="en-US" sz="1100" dirty="0">
                <a:solidFill>
                  <a:schemeClr val="tx1"/>
                </a:solidFill>
                <a:latin typeface="Source Sans Pro" panose="020B0503030403020204" pitchFamily="34" charset="0"/>
                <a:ea typeface="Source Sans Pro" panose="020B0503030403020204" pitchFamily="34" charset="0"/>
              </a:rPr>
              <a:t> without</a:t>
            </a:r>
          </a:p>
          <a:p>
            <a:r>
              <a:rPr lang="en-US" sz="1100" dirty="0">
                <a:solidFill>
                  <a:schemeClr val="tx1"/>
                </a:solidFill>
                <a:latin typeface="Source Sans Pro" panose="020B0503030403020204" pitchFamily="34" charset="0"/>
                <a:ea typeface="Source Sans Pro" panose="020B0503030403020204" pitchFamily="34" charset="0"/>
              </a:rPr>
              <a:t>compromising </a:t>
            </a:r>
            <a:r>
              <a:rPr lang="en-US" sz="1100" b="1" dirty="0">
                <a:solidFill>
                  <a:schemeClr val="tx1"/>
                </a:solidFill>
                <a:latin typeface="Source Sans Pro" panose="020B0503030403020204" pitchFamily="34" charset="0"/>
                <a:ea typeface="Source Sans Pro" panose="020B0503030403020204" pitchFamily="34" charset="0"/>
              </a:rPr>
              <a:t>Honest Language</a:t>
            </a:r>
          </a:p>
        </p:txBody>
      </p:sp>
      <p:sp>
        <p:nvSpPr>
          <p:cNvPr id="259" name="Google Shape;274;p30">
            <a:extLst>
              <a:ext uri="{FF2B5EF4-FFF2-40B4-BE49-F238E27FC236}">
                <a16:creationId xmlns:a16="http://schemas.microsoft.com/office/drawing/2014/main" id="{1D889FC0-9C5E-6CF3-C9B9-50960CE79C03}"/>
              </a:ext>
            </a:extLst>
          </p:cNvPr>
          <p:cNvSpPr txBox="1">
            <a:spLocks/>
          </p:cNvSpPr>
          <p:nvPr/>
        </p:nvSpPr>
        <p:spPr>
          <a:xfrm>
            <a:off x="4900418" y="3188920"/>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6</a:t>
            </a:r>
          </a:p>
        </p:txBody>
      </p:sp>
      <p:sp>
        <p:nvSpPr>
          <p:cNvPr id="260" name="Google Shape;117;p18">
            <a:extLst>
              <a:ext uri="{FF2B5EF4-FFF2-40B4-BE49-F238E27FC236}">
                <a16:creationId xmlns:a16="http://schemas.microsoft.com/office/drawing/2014/main" id="{D402BAD0-6776-D401-A4B4-FD677FE184D6}"/>
              </a:ext>
            </a:extLst>
          </p:cNvPr>
          <p:cNvSpPr/>
          <p:nvPr/>
        </p:nvSpPr>
        <p:spPr>
          <a:xfrm flipH="1">
            <a:off x="4852106" y="3230619"/>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23;p18">
            <a:extLst>
              <a:ext uri="{FF2B5EF4-FFF2-40B4-BE49-F238E27FC236}">
                <a16:creationId xmlns:a16="http://schemas.microsoft.com/office/drawing/2014/main" id="{E6221695-F950-B3A5-C645-768DEC813CE3}"/>
              </a:ext>
            </a:extLst>
          </p:cNvPr>
          <p:cNvSpPr/>
          <p:nvPr/>
        </p:nvSpPr>
        <p:spPr>
          <a:xfrm flipH="1">
            <a:off x="4889141" y="3264096"/>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98;p15">
            <a:extLst>
              <a:ext uri="{FF2B5EF4-FFF2-40B4-BE49-F238E27FC236}">
                <a16:creationId xmlns:a16="http://schemas.microsoft.com/office/drawing/2014/main" id="{4859A693-47C4-3F76-E8A1-6587BAB383E0}"/>
              </a:ext>
            </a:extLst>
          </p:cNvPr>
          <p:cNvSpPr txBox="1">
            <a:spLocks/>
          </p:cNvSpPr>
          <p:nvPr/>
        </p:nvSpPr>
        <p:spPr>
          <a:xfrm>
            <a:off x="5188759" y="3127911"/>
            <a:ext cx="3216078"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Encourage a more </a:t>
            </a:r>
            <a:r>
              <a:rPr lang="en-US" sz="1100" b="1" dirty="0">
                <a:solidFill>
                  <a:schemeClr val="tx1"/>
                </a:solidFill>
                <a:latin typeface="Source Sans Pro" panose="020B0503030403020204" pitchFamily="34" charset="0"/>
                <a:ea typeface="Source Sans Pro" panose="020B0503030403020204" pitchFamily="34" charset="0"/>
              </a:rPr>
              <a:t>pro-active</a:t>
            </a:r>
            <a:r>
              <a:rPr lang="en-US" sz="1100" dirty="0">
                <a:solidFill>
                  <a:schemeClr val="tx1"/>
                </a:solidFill>
                <a:latin typeface="Source Sans Pro" panose="020B0503030403020204" pitchFamily="34" charset="0"/>
                <a:ea typeface="Source Sans Pro" panose="020B0503030403020204" pitchFamily="34" charset="0"/>
              </a:rPr>
              <a:t> communication style, not only the passive information consumption</a:t>
            </a:r>
            <a:endParaRPr lang="en-US" sz="1100" b="1" dirty="0">
              <a:solidFill>
                <a:schemeClr val="tx1"/>
              </a:solidFill>
              <a:latin typeface="Source Sans Pro" panose="020B0503030403020204" pitchFamily="34" charset="0"/>
              <a:ea typeface="Source Sans Pro" panose="020B0503030403020204" pitchFamily="34" charset="0"/>
            </a:endParaRPr>
          </a:p>
        </p:txBody>
      </p:sp>
      <p:sp>
        <p:nvSpPr>
          <p:cNvPr id="263" name="Google Shape;274;p30">
            <a:extLst>
              <a:ext uri="{FF2B5EF4-FFF2-40B4-BE49-F238E27FC236}">
                <a16:creationId xmlns:a16="http://schemas.microsoft.com/office/drawing/2014/main" id="{2E051BF4-9766-F080-8B6B-3B67B3314A40}"/>
              </a:ext>
            </a:extLst>
          </p:cNvPr>
          <p:cNvSpPr txBox="1">
            <a:spLocks/>
          </p:cNvSpPr>
          <p:nvPr/>
        </p:nvSpPr>
        <p:spPr>
          <a:xfrm>
            <a:off x="4900418" y="3621397"/>
            <a:ext cx="239663" cy="3763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 sz="1100" dirty="0"/>
              <a:t>7</a:t>
            </a:r>
          </a:p>
        </p:txBody>
      </p:sp>
      <p:sp>
        <p:nvSpPr>
          <p:cNvPr id="264" name="Google Shape;117;p18">
            <a:extLst>
              <a:ext uri="{FF2B5EF4-FFF2-40B4-BE49-F238E27FC236}">
                <a16:creationId xmlns:a16="http://schemas.microsoft.com/office/drawing/2014/main" id="{5476AD86-4F52-2A14-3DC8-AEF2CC4BABC0}"/>
              </a:ext>
            </a:extLst>
          </p:cNvPr>
          <p:cNvSpPr/>
          <p:nvPr/>
        </p:nvSpPr>
        <p:spPr>
          <a:xfrm flipH="1">
            <a:off x="4852106" y="3663096"/>
            <a:ext cx="336289" cy="323537"/>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23;p18">
            <a:extLst>
              <a:ext uri="{FF2B5EF4-FFF2-40B4-BE49-F238E27FC236}">
                <a16:creationId xmlns:a16="http://schemas.microsoft.com/office/drawing/2014/main" id="{C4F9AB3D-4A71-FB4A-E981-CE3945DC46F7}"/>
              </a:ext>
            </a:extLst>
          </p:cNvPr>
          <p:cNvSpPr/>
          <p:nvPr/>
        </p:nvSpPr>
        <p:spPr>
          <a:xfrm flipH="1">
            <a:off x="4889141" y="3696573"/>
            <a:ext cx="262221" cy="256585"/>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98;p15">
            <a:extLst>
              <a:ext uri="{FF2B5EF4-FFF2-40B4-BE49-F238E27FC236}">
                <a16:creationId xmlns:a16="http://schemas.microsoft.com/office/drawing/2014/main" id="{3180E5EC-8D9F-40F4-929D-9DF146AEB217}"/>
              </a:ext>
            </a:extLst>
          </p:cNvPr>
          <p:cNvSpPr txBox="1">
            <a:spLocks/>
          </p:cNvSpPr>
          <p:nvPr/>
        </p:nvSpPr>
        <p:spPr>
          <a:xfrm>
            <a:off x="5199672" y="3565269"/>
            <a:ext cx="2695111" cy="47057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US" sz="1100" b="0" i="0" dirty="0">
                <a:solidFill>
                  <a:srgbClr val="333333"/>
                </a:solidFill>
                <a:effectLst/>
                <a:latin typeface="Calibri" panose="020F0502020204030204" pitchFamily="34" charset="0"/>
              </a:rPr>
              <a:t>Bring in </a:t>
            </a:r>
            <a:r>
              <a:rPr lang="en-US" sz="1100" b="1" i="0" dirty="0">
                <a:solidFill>
                  <a:srgbClr val="333333"/>
                </a:solidFill>
                <a:effectLst/>
                <a:latin typeface="Calibri" panose="020F0502020204030204" pitchFamily="34" charset="0"/>
              </a:rPr>
              <a:t>fresh ideas</a:t>
            </a:r>
            <a:r>
              <a:rPr lang="en-US" sz="1100" b="0" i="0" dirty="0">
                <a:solidFill>
                  <a:srgbClr val="333333"/>
                </a:solidFill>
                <a:effectLst/>
                <a:latin typeface="Calibri" panose="020F0502020204030204" pitchFamily="34" charset="0"/>
              </a:rPr>
              <a:t>, right now focus is on too much repetitive administrative work</a:t>
            </a:r>
          </a:p>
        </p:txBody>
      </p:sp>
      <p:sp>
        <p:nvSpPr>
          <p:cNvPr id="270" name="Google Shape;98;p15">
            <a:extLst>
              <a:ext uri="{FF2B5EF4-FFF2-40B4-BE49-F238E27FC236}">
                <a16:creationId xmlns:a16="http://schemas.microsoft.com/office/drawing/2014/main" id="{62CAB4C4-4405-BE91-474C-BF3005430620}"/>
              </a:ext>
            </a:extLst>
          </p:cNvPr>
          <p:cNvSpPr txBox="1">
            <a:spLocks/>
          </p:cNvSpPr>
          <p:nvPr/>
        </p:nvSpPr>
        <p:spPr>
          <a:xfrm>
            <a:off x="5199672" y="1435782"/>
            <a:ext cx="3102314" cy="3763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solidFill>
                  <a:schemeClr val="tx1"/>
                </a:solidFill>
                <a:latin typeface="Source Sans Pro" panose="020B0503030403020204" pitchFamily="34" charset="0"/>
                <a:ea typeface="Source Sans Pro" panose="020B0503030403020204" pitchFamily="34" charset="0"/>
              </a:rPr>
              <a:t>Embrace </a:t>
            </a:r>
            <a:r>
              <a:rPr lang="en-US" sz="1100" b="1" dirty="0">
                <a:solidFill>
                  <a:schemeClr val="tx1"/>
                </a:solidFill>
                <a:latin typeface="Source Sans Pro" panose="020B0503030403020204" pitchFamily="34" charset="0"/>
                <a:ea typeface="Source Sans Pro" panose="020B0503030403020204" pitchFamily="34" charset="0"/>
              </a:rPr>
              <a:t>creativity</a:t>
            </a:r>
            <a:r>
              <a:rPr lang="en-US" sz="1100" dirty="0">
                <a:solidFill>
                  <a:schemeClr val="tx1"/>
                </a:solidFill>
                <a:latin typeface="Source Sans Pro" panose="020B0503030403020204" pitchFamily="34" charset="0"/>
                <a:ea typeface="Source Sans Pro" panose="020B0503030403020204" pitchFamily="34" charset="0"/>
              </a:rPr>
              <a:t> and </a:t>
            </a:r>
            <a:r>
              <a:rPr lang="en-US" sz="1100" b="1" dirty="0">
                <a:solidFill>
                  <a:schemeClr val="tx1"/>
                </a:solidFill>
                <a:latin typeface="Source Sans Pro" panose="020B0503030403020204" pitchFamily="34" charset="0"/>
                <a:ea typeface="Source Sans Pro" panose="020B0503030403020204" pitchFamily="34" charset="0"/>
              </a:rPr>
              <a:t>openness</a:t>
            </a:r>
            <a:r>
              <a:rPr lang="en-US" sz="1100" dirty="0">
                <a:solidFill>
                  <a:schemeClr val="tx1"/>
                </a:solidFill>
                <a:latin typeface="Source Sans Pro" panose="020B0503030403020204" pitchFamily="34" charset="0"/>
                <a:ea typeface="Source Sans Pro" panose="020B0503030403020204" pitchFamily="34" charset="0"/>
              </a:rPr>
              <a:t> to change</a:t>
            </a:r>
          </a:p>
          <a:p>
            <a:endParaRPr lang="en-US" sz="1100" dirty="0">
              <a:solidFill>
                <a:schemeClr val="tx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908903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2942294" y="453051"/>
            <a:ext cx="3259411"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Scope of email analysis</a:t>
            </a:r>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dirty="0"/>
          </a:p>
        </p:txBody>
      </p:sp>
      <p:grpSp>
        <p:nvGrpSpPr>
          <p:cNvPr id="9" name="Google Shape;1708;p52">
            <a:extLst>
              <a:ext uri="{FF2B5EF4-FFF2-40B4-BE49-F238E27FC236}">
                <a16:creationId xmlns:a16="http://schemas.microsoft.com/office/drawing/2014/main" id="{3087CD50-FFB2-4349-E513-2E03B66F8068}"/>
              </a:ext>
            </a:extLst>
          </p:cNvPr>
          <p:cNvGrpSpPr/>
          <p:nvPr/>
        </p:nvGrpSpPr>
        <p:grpSpPr>
          <a:xfrm rot="2278610">
            <a:off x="1713146" y="2248920"/>
            <a:ext cx="1771453" cy="1696133"/>
            <a:chOff x="5681300" y="2527788"/>
            <a:chExt cx="805801" cy="805800"/>
          </a:xfrm>
        </p:grpSpPr>
        <p:sp>
          <p:nvSpPr>
            <p:cNvPr id="10" name="Google Shape;1709;p52">
              <a:extLst>
                <a:ext uri="{FF2B5EF4-FFF2-40B4-BE49-F238E27FC236}">
                  <a16:creationId xmlns:a16="http://schemas.microsoft.com/office/drawing/2014/main" id="{FC695152-6A24-A245-7530-DF79584B6B18}"/>
                </a:ext>
              </a:extLst>
            </p:cNvPr>
            <p:cNvSpPr/>
            <p:nvPr/>
          </p:nvSpPr>
          <p:spPr>
            <a:xfrm>
              <a:off x="5681300" y="2527788"/>
              <a:ext cx="805800" cy="8058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0;p52">
              <a:extLst>
                <a:ext uri="{FF2B5EF4-FFF2-40B4-BE49-F238E27FC236}">
                  <a16:creationId xmlns:a16="http://schemas.microsoft.com/office/drawing/2014/main" id="{C8221AE7-28E0-F45F-BADF-C2F5FCF132AA}"/>
                </a:ext>
              </a:extLst>
            </p:cNvPr>
            <p:cNvSpPr/>
            <p:nvPr/>
          </p:nvSpPr>
          <p:spPr>
            <a:xfrm>
              <a:off x="5681301" y="2527788"/>
              <a:ext cx="805800" cy="805800"/>
            </a:xfrm>
            <a:prstGeom prst="pie">
              <a:avLst>
                <a:gd name="adj1" fmla="val 19963477"/>
                <a:gd name="adj2" fmla="val 17816372"/>
              </a:avLst>
            </a:prstGeom>
            <a:solidFill>
              <a:schemeClr val="accent2"/>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5" name="Conector recto de flecha 14">
            <a:extLst>
              <a:ext uri="{FF2B5EF4-FFF2-40B4-BE49-F238E27FC236}">
                <a16:creationId xmlns:a16="http://schemas.microsoft.com/office/drawing/2014/main" id="{2C800590-9CDB-3F38-FA83-A66413CBE577}"/>
              </a:ext>
            </a:extLst>
          </p:cNvPr>
          <p:cNvCxnSpPr>
            <a:cxnSpLocks/>
          </p:cNvCxnSpPr>
          <p:nvPr/>
        </p:nvCxnSpPr>
        <p:spPr>
          <a:xfrm flipH="1" flipV="1">
            <a:off x="1529432" y="2396273"/>
            <a:ext cx="407092" cy="37346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Google Shape;98;p15">
            <a:extLst>
              <a:ext uri="{FF2B5EF4-FFF2-40B4-BE49-F238E27FC236}">
                <a16:creationId xmlns:a16="http://schemas.microsoft.com/office/drawing/2014/main" id="{85440225-E69D-EB58-7969-D13DA683F0E8}"/>
              </a:ext>
            </a:extLst>
          </p:cNvPr>
          <p:cNvSpPr txBox="1">
            <a:spLocks/>
          </p:cNvSpPr>
          <p:nvPr/>
        </p:nvSpPr>
        <p:spPr>
          <a:xfrm>
            <a:off x="248657" y="1957501"/>
            <a:ext cx="1674386"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4">
                    <a:lumMod val="50000"/>
                  </a:schemeClr>
                </a:solidFill>
                <a:latin typeface="Source Sans Pro" panose="020B0503030403020204" pitchFamily="34" charset="0"/>
                <a:ea typeface="Source Sans Pro" panose="020B0503030403020204" pitchFamily="34" charset="0"/>
              </a:rPr>
              <a:t>53 researchers</a:t>
            </a:r>
          </a:p>
        </p:txBody>
      </p:sp>
      <p:cxnSp>
        <p:nvCxnSpPr>
          <p:cNvPr id="25" name="Conector recto 24">
            <a:extLst>
              <a:ext uri="{FF2B5EF4-FFF2-40B4-BE49-F238E27FC236}">
                <a16:creationId xmlns:a16="http://schemas.microsoft.com/office/drawing/2014/main" id="{4699E2B4-FC2F-A3F8-5D70-FC1A88C731CF}"/>
              </a:ext>
            </a:extLst>
          </p:cNvPr>
          <p:cNvCxnSpPr>
            <a:cxnSpLocks/>
          </p:cNvCxnSpPr>
          <p:nvPr/>
        </p:nvCxnSpPr>
        <p:spPr>
          <a:xfrm rot="2278610" flipH="1" flipV="1">
            <a:off x="3095508" y="2643304"/>
            <a:ext cx="366057" cy="36637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11611033-FDAE-B8C9-F026-FC4D061305A2}"/>
              </a:ext>
            </a:extLst>
          </p:cNvPr>
          <p:cNvCxnSpPr>
            <a:cxnSpLocks/>
          </p:cNvCxnSpPr>
          <p:nvPr/>
        </p:nvCxnSpPr>
        <p:spPr>
          <a:xfrm flipV="1">
            <a:off x="3414054" y="2591137"/>
            <a:ext cx="308771" cy="23535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DB0667FD-29A4-8EC3-A786-C048C36CFC04}"/>
              </a:ext>
            </a:extLst>
          </p:cNvPr>
          <p:cNvCxnSpPr>
            <a:cxnSpLocks/>
          </p:cNvCxnSpPr>
          <p:nvPr/>
        </p:nvCxnSpPr>
        <p:spPr>
          <a:xfrm>
            <a:off x="3475126" y="3187285"/>
            <a:ext cx="152982" cy="11767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 name="Google Shape;1708;p52">
            <a:extLst>
              <a:ext uri="{FF2B5EF4-FFF2-40B4-BE49-F238E27FC236}">
                <a16:creationId xmlns:a16="http://schemas.microsoft.com/office/drawing/2014/main" id="{329824A7-D283-02B3-9687-B37DE105140A}"/>
              </a:ext>
            </a:extLst>
          </p:cNvPr>
          <p:cNvGrpSpPr/>
          <p:nvPr/>
        </p:nvGrpSpPr>
        <p:grpSpPr>
          <a:xfrm rot="2278610">
            <a:off x="1713143" y="2248920"/>
            <a:ext cx="1771453" cy="1696133"/>
            <a:chOff x="5681300" y="2527788"/>
            <a:chExt cx="805801" cy="805800"/>
          </a:xfrm>
        </p:grpSpPr>
        <p:sp>
          <p:nvSpPr>
            <p:cNvPr id="3" name="Google Shape;1709;p52">
              <a:extLst>
                <a:ext uri="{FF2B5EF4-FFF2-40B4-BE49-F238E27FC236}">
                  <a16:creationId xmlns:a16="http://schemas.microsoft.com/office/drawing/2014/main" id="{A7C24D20-C8D0-8C0F-E22C-418959A8EC47}"/>
                </a:ext>
              </a:extLst>
            </p:cNvPr>
            <p:cNvSpPr/>
            <p:nvPr/>
          </p:nvSpPr>
          <p:spPr>
            <a:xfrm>
              <a:off x="5681300" y="2527788"/>
              <a:ext cx="805800" cy="8058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10;p52">
              <a:extLst>
                <a:ext uri="{FF2B5EF4-FFF2-40B4-BE49-F238E27FC236}">
                  <a16:creationId xmlns:a16="http://schemas.microsoft.com/office/drawing/2014/main" id="{A91ECD2F-ABB9-78FD-A527-F7B6E974262E}"/>
                </a:ext>
              </a:extLst>
            </p:cNvPr>
            <p:cNvSpPr/>
            <p:nvPr/>
          </p:nvSpPr>
          <p:spPr>
            <a:xfrm>
              <a:off x="5681301" y="2527788"/>
              <a:ext cx="805800" cy="805800"/>
            </a:xfrm>
            <a:prstGeom prst="pie">
              <a:avLst>
                <a:gd name="adj1" fmla="val 17810482"/>
                <a:gd name="adj2" fmla="val 19009710"/>
              </a:avLst>
            </a:prstGeom>
            <a:solidFill>
              <a:schemeClr val="accent1"/>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1710;p52">
            <a:extLst>
              <a:ext uri="{FF2B5EF4-FFF2-40B4-BE49-F238E27FC236}">
                <a16:creationId xmlns:a16="http://schemas.microsoft.com/office/drawing/2014/main" id="{C08FB350-7EF7-7F03-1CCF-34FA06F36F89}"/>
              </a:ext>
            </a:extLst>
          </p:cNvPr>
          <p:cNvSpPr/>
          <p:nvPr/>
        </p:nvSpPr>
        <p:spPr>
          <a:xfrm rot="2278610">
            <a:off x="1713140" y="2248920"/>
            <a:ext cx="1771451" cy="1696133"/>
          </a:xfrm>
          <a:prstGeom prst="pie">
            <a:avLst>
              <a:gd name="adj1" fmla="val 18954393"/>
              <a:gd name="adj2" fmla="val 19976905"/>
            </a:avLst>
          </a:prstGeom>
          <a:solidFill>
            <a:schemeClr val="accent6"/>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8;p15">
            <a:extLst>
              <a:ext uri="{FF2B5EF4-FFF2-40B4-BE49-F238E27FC236}">
                <a16:creationId xmlns:a16="http://schemas.microsoft.com/office/drawing/2014/main" id="{A1D94586-1E3C-5E94-D614-E517520A5797}"/>
              </a:ext>
            </a:extLst>
          </p:cNvPr>
          <p:cNvSpPr txBox="1">
            <a:spLocks/>
          </p:cNvSpPr>
          <p:nvPr/>
        </p:nvSpPr>
        <p:spPr>
          <a:xfrm>
            <a:off x="3628108" y="3066518"/>
            <a:ext cx="2240681"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2"/>
                </a:solidFill>
                <a:latin typeface="Source Sans Pro" panose="020B0503030403020204" pitchFamily="34" charset="0"/>
                <a:ea typeface="Source Sans Pro" panose="020B0503030403020204" pitchFamily="34" charset="0"/>
              </a:rPr>
              <a:t>  </a:t>
            </a:r>
            <a:r>
              <a:rPr lang="en-US" dirty="0">
                <a:solidFill>
                  <a:schemeClr val="accent4">
                    <a:lumMod val="50000"/>
                  </a:schemeClr>
                </a:solidFill>
                <a:latin typeface="Source Sans Pro" panose="020B0503030403020204" pitchFamily="34" charset="0"/>
                <a:ea typeface="Source Sans Pro" panose="020B0503030403020204" pitchFamily="34" charset="0"/>
              </a:rPr>
              <a:t>2 community emails:</a:t>
            </a:r>
          </a:p>
          <a:p>
            <a:r>
              <a:rPr lang="en-US" sz="900" dirty="0">
                <a:solidFill>
                  <a:schemeClr val="bg2"/>
                </a:solidFill>
                <a:latin typeface="Source Sans Pro" panose="020B0503030403020204" pitchFamily="34" charset="0"/>
                <a:ea typeface="Source Sans Pro" panose="020B0503030403020204" pitchFamily="34" charset="0"/>
              </a:rPr>
              <a:t>- eelisawaterchange.community@upm.es</a:t>
            </a:r>
            <a:endParaRPr lang="en-US" sz="1600" dirty="0">
              <a:solidFill>
                <a:schemeClr val="bg2"/>
              </a:solidFill>
              <a:latin typeface="Source Sans Pro" panose="020B0503030403020204" pitchFamily="34" charset="0"/>
              <a:ea typeface="Source Sans Pro" panose="020B0503030403020204" pitchFamily="34" charset="0"/>
            </a:endParaRPr>
          </a:p>
          <a:p>
            <a:r>
              <a:rPr lang="en-US" sz="900" dirty="0">
                <a:solidFill>
                  <a:schemeClr val="bg2"/>
                </a:solidFill>
                <a:latin typeface="Source Sans Pro" panose="020B0503030403020204" pitchFamily="34" charset="0"/>
                <a:ea typeface="Source Sans Pro" panose="020B0503030403020204" pitchFamily="34" charset="0"/>
              </a:rPr>
              <a:t>- EELISACommunitiesUPM…@upm...com</a:t>
            </a:r>
          </a:p>
        </p:txBody>
      </p:sp>
      <p:sp>
        <p:nvSpPr>
          <p:cNvPr id="8" name="Google Shape;98;p15">
            <a:extLst>
              <a:ext uri="{FF2B5EF4-FFF2-40B4-BE49-F238E27FC236}">
                <a16:creationId xmlns:a16="http://schemas.microsoft.com/office/drawing/2014/main" id="{35161C80-9658-E6BB-FC5D-02C4C85E7710}"/>
              </a:ext>
            </a:extLst>
          </p:cNvPr>
          <p:cNvSpPr txBox="1">
            <a:spLocks/>
          </p:cNvSpPr>
          <p:nvPr/>
        </p:nvSpPr>
        <p:spPr>
          <a:xfrm>
            <a:off x="3757719" y="2234953"/>
            <a:ext cx="1442415"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accent4">
                    <a:lumMod val="50000"/>
                  </a:schemeClr>
                </a:solidFill>
                <a:latin typeface="Source Sans Pro" panose="020B0503030403020204" pitchFamily="34" charset="0"/>
                <a:ea typeface="Source Sans Pro" panose="020B0503030403020204" pitchFamily="34" charset="0"/>
              </a:rPr>
              <a:t>2 people from</a:t>
            </a:r>
          </a:p>
          <a:p>
            <a:r>
              <a:rPr lang="en-US" dirty="0">
                <a:solidFill>
                  <a:schemeClr val="accent4">
                    <a:lumMod val="50000"/>
                  </a:schemeClr>
                </a:solidFill>
                <a:latin typeface="Source Sans Pro" panose="020B0503030403020204" pitchFamily="34" charset="0"/>
                <a:ea typeface="Source Sans Pro" panose="020B0503030403020204" pitchFamily="34" charset="0"/>
              </a:rPr>
              <a:t>support staff</a:t>
            </a:r>
            <a:endParaRPr lang="en-US" sz="1100" dirty="0">
              <a:solidFill>
                <a:schemeClr val="bg2"/>
              </a:solidFill>
              <a:latin typeface="Source Sans Pro" panose="020B0503030403020204" pitchFamily="34" charset="0"/>
              <a:ea typeface="Source Sans Pro" panose="020B0503030403020204" pitchFamily="34" charset="0"/>
            </a:endParaRPr>
          </a:p>
        </p:txBody>
      </p:sp>
      <p:sp>
        <p:nvSpPr>
          <p:cNvPr id="14" name="Google Shape;98;p15">
            <a:extLst>
              <a:ext uri="{FF2B5EF4-FFF2-40B4-BE49-F238E27FC236}">
                <a16:creationId xmlns:a16="http://schemas.microsoft.com/office/drawing/2014/main" id="{1FA318BA-7E2E-FF72-7FC3-71A49F50F3A6}"/>
              </a:ext>
            </a:extLst>
          </p:cNvPr>
          <p:cNvSpPr txBox="1">
            <a:spLocks/>
          </p:cNvSpPr>
          <p:nvPr/>
        </p:nvSpPr>
        <p:spPr>
          <a:xfrm>
            <a:off x="6248643" y="1464456"/>
            <a:ext cx="1674386"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u="sng" dirty="0">
                <a:solidFill>
                  <a:schemeClr val="accent2"/>
                </a:solidFill>
                <a:latin typeface="Source Sans Pro" panose="020B0503030403020204" pitchFamily="34" charset="0"/>
                <a:ea typeface="Source Sans Pro" panose="020B0503030403020204" pitchFamily="34" charset="0"/>
              </a:rPr>
              <a:t>Data collected</a:t>
            </a:r>
          </a:p>
        </p:txBody>
      </p:sp>
      <p:sp>
        <p:nvSpPr>
          <p:cNvPr id="19" name="Google Shape;98;p15">
            <a:extLst>
              <a:ext uri="{FF2B5EF4-FFF2-40B4-BE49-F238E27FC236}">
                <a16:creationId xmlns:a16="http://schemas.microsoft.com/office/drawing/2014/main" id="{58F00AC4-448F-EBCA-D647-EB878B2E4AFA}"/>
              </a:ext>
            </a:extLst>
          </p:cNvPr>
          <p:cNvSpPr txBox="1">
            <a:spLocks/>
          </p:cNvSpPr>
          <p:nvPr/>
        </p:nvSpPr>
        <p:spPr>
          <a:xfrm>
            <a:off x="6062726" y="1945266"/>
            <a:ext cx="935265" cy="5629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4">
                    <a:lumMod val="50000"/>
                  </a:schemeClr>
                </a:solidFill>
                <a:latin typeface="Source Sans Pro" panose="020B0503030403020204" pitchFamily="34" charset="0"/>
                <a:ea typeface="Source Sans Pro" panose="020B0503030403020204" pitchFamily="34" charset="0"/>
              </a:rPr>
              <a:t>55 nodes</a:t>
            </a:r>
          </a:p>
        </p:txBody>
      </p:sp>
      <p:sp>
        <p:nvSpPr>
          <p:cNvPr id="20" name="Diagrama de flujo: conector 19">
            <a:extLst>
              <a:ext uri="{FF2B5EF4-FFF2-40B4-BE49-F238E27FC236}">
                <a16:creationId xmlns:a16="http://schemas.microsoft.com/office/drawing/2014/main" id="{C2E9C497-15BB-D203-3DF3-D1F96CB0A380}"/>
              </a:ext>
            </a:extLst>
          </p:cNvPr>
          <p:cNvSpPr/>
          <p:nvPr/>
        </p:nvSpPr>
        <p:spPr>
          <a:xfrm>
            <a:off x="6326264" y="2343351"/>
            <a:ext cx="424542" cy="40341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Conector recto 21">
            <a:extLst>
              <a:ext uri="{FF2B5EF4-FFF2-40B4-BE49-F238E27FC236}">
                <a16:creationId xmlns:a16="http://schemas.microsoft.com/office/drawing/2014/main" id="{F30C7118-1679-D5BC-ED37-3688BE6FAD6A}"/>
              </a:ext>
            </a:extLst>
          </p:cNvPr>
          <p:cNvCxnSpPr>
            <a:cxnSpLocks/>
          </p:cNvCxnSpPr>
          <p:nvPr/>
        </p:nvCxnSpPr>
        <p:spPr>
          <a:xfrm flipH="1">
            <a:off x="7186244" y="2545057"/>
            <a:ext cx="1185029"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Google Shape;98;p15">
            <a:extLst>
              <a:ext uri="{FF2B5EF4-FFF2-40B4-BE49-F238E27FC236}">
                <a16:creationId xmlns:a16="http://schemas.microsoft.com/office/drawing/2014/main" id="{03F082F2-DE8B-FE12-6E70-5FD042D65B6C}"/>
              </a:ext>
            </a:extLst>
          </p:cNvPr>
          <p:cNvSpPr txBox="1">
            <a:spLocks/>
          </p:cNvSpPr>
          <p:nvPr/>
        </p:nvSpPr>
        <p:spPr>
          <a:xfrm>
            <a:off x="7186243" y="1945266"/>
            <a:ext cx="1094215" cy="5629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accent4">
                    <a:lumMod val="50000"/>
                  </a:schemeClr>
                </a:solidFill>
                <a:latin typeface="Source Sans Pro" panose="020B0503030403020204" pitchFamily="34" charset="0"/>
                <a:ea typeface="Source Sans Pro" panose="020B0503030403020204" pitchFamily="34" charset="0"/>
              </a:rPr>
              <a:t>1850 edges</a:t>
            </a:r>
          </a:p>
          <a:p>
            <a:pPr algn="ctr"/>
            <a:endParaRPr lang="en-US" sz="1200" dirty="0">
              <a:solidFill>
                <a:schemeClr val="bg2"/>
              </a:solidFill>
              <a:latin typeface="Source Sans Pro" panose="020B0503030403020204" pitchFamily="34" charset="0"/>
              <a:ea typeface="Source Sans Pro" panose="020B0503030403020204" pitchFamily="34" charset="0"/>
            </a:endParaRPr>
          </a:p>
        </p:txBody>
      </p:sp>
      <p:sp>
        <p:nvSpPr>
          <p:cNvPr id="31" name="Google Shape;98;p15">
            <a:extLst>
              <a:ext uri="{FF2B5EF4-FFF2-40B4-BE49-F238E27FC236}">
                <a16:creationId xmlns:a16="http://schemas.microsoft.com/office/drawing/2014/main" id="{A34F40C1-EB88-D120-1CA0-EAFF0E6D1A16}"/>
              </a:ext>
            </a:extLst>
          </p:cNvPr>
          <p:cNvSpPr txBox="1">
            <a:spLocks/>
          </p:cNvSpPr>
          <p:nvPr/>
        </p:nvSpPr>
        <p:spPr>
          <a:xfrm>
            <a:off x="1761672" y="1464456"/>
            <a:ext cx="1674386"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u="sng" dirty="0">
                <a:solidFill>
                  <a:schemeClr val="accent2"/>
                </a:solidFill>
                <a:latin typeface="Source Sans Pro" panose="020B0503030403020204" pitchFamily="34" charset="0"/>
                <a:ea typeface="Source Sans Pro" panose="020B0503030403020204" pitchFamily="34" charset="0"/>
              </a:rPr>
              <a:t>Initial approach</a:t>
            </a:r>
          </a:p>
        </p:txBody>
      </p:sp>
      <p:grpSp>
        <p:nvGrpSpPr>
          <p:cNvPr id="59" name="Google Shape;9640;p57">
            <a:extLst>
              <a:ext uri="{FF2B5EF4-FFF2-40B4-BE49-F238E27FC236}">
                <a16:creationId xmlns:a16="http://schemas.microsoft.com/office/drawing/2014/main" id="{A4115D22-DE02-4858-E653-2F79913DB550}"/>
              </a:ext>
            </a:extLst>
          </p:cNvPr>
          <p:cNvGrpSpPr/>
          <p:nvPr/>
        </p:nvGrpSpPr>
        <p:grpSpPr>
          <a:xfrm>
            <a:off x="3140765" y="3332621"/>
            <a:ext cx="118572" cy="294074"/>
            <a:chOff x="3343310" y="4475555"/>
            <a:chExt cx="127717" cy="316753"/>
          </a:xfrm>
          <a:solidFill>
            <a:schemeClr val="accent1">
              <a:lumMod val="20000"/>
              <a:lumOff val="80000"/>
            </a:schemeClr>
          </a:solidFill>
        </p:grpSpPr>
        <p:sp>
          <p:nvSpPr>
            <p:cNvPr id="60" name="Google Shape;9641;p57">
              <a:extLst>
                <a:ext uri="{FF2B5EF4-FFF2-40B4-BE49-F238E27FC236}">
                  <a16:creationId xmlns:a16="http://schemas.microsoft.com/office/drawing/2014/main" id="{F00635DB-1824-95BE-DEE0-6FBC05E79A9C}"/>
                </a:ext>
              </a:extLst>
            </p:cNvPr>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642;p57">
              <a:extLst>
                <a:ext uri="{FF2B5EF4-FFF2-40B4-BE49-F238E27FC236}">
                  <a16:creationId xmlns:a16="http://schemas.microsoft.com/office/drawing/2014/main" id="{4A5290BF-D7D2-8E9C-CA2C-A6DD25A8B36E}"/>
                </a:ext>
              </a:extLst>
            </p:cNvPr>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9638;p57">
            <a:extLst>
              <a:ext uri="{FF2B5EF4-FFF2-40B4-BE49-F238E27FC236}">
                <a16:creationId xmlns:a16="http://schemas.microsoft.com/office/drawing/2014/main" id="{D6A62313-3814-AFC8-3D5F-EA702DE54AA8}"/>
              </a:ext>
            </a:extLst>
          </p:cNvPr>
          <p:cNvSpPr/>
          <p:nvPr/>
        </p:nvSpPr>
        <p:spPr>
          <a:xfrm>
            <a:off x="2146097" y="3413165"/>
            <a:ext cx="147831" cy="23625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9639;p57">
            <a:extLst>
              <a:ext uri="{FF2B5EF4-FFF2-40B4-BE49-F238E27FC236}">
                <a16:creationId xmlns:a16="http://schemas.microsoft.com/office/drawing/2014/main" id="{B6844FA2-B312-FF9F-7A63-391E735B820B}"/>
              </a:ext>
            </a:extLst>
          </p:cNvPr>
          <p:cNvSpPr/>
          <p:nvPr/>
        </p:nvSpPr>
        <p:spPr>
          <a:xfrm>
            <a:off x="2196084" y="3357425"/>
            <a:ext cx="48104" cy="48055"/>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9638;p57">
            <a:extLst>
              <a:ext uri="{FF2B5EF4-FFF2-40B4-BE49-F238E27FC236}">
                <a16:creationId xmlns:a16="http://schemas.microsoft.com/office/drawing/2014/main" id="{8F57C76F-9BA2-5F38-3CCC-EFA76DC94448}"/>
              </a:ext>
            </a:extLst>
          </p:cNvPr>
          <p:cNvSpPr/>
          <p:nvPr/>
        </p:nvSpPr>
        <p:spPr>
          <a:xfrm>
            <a:off x="2834248" y="2798653"/>
            <a:ext cx="147831" cy="23625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9639;p57">
            <a:extLst>
              <a:ext uri="{FF2B5EF4-FFF2-40B4-BE49-F238E27FC236}">
                <a16:creationId xmlns:a16="http://schemas.microsoft.com/office/drawing/2014/main" id="{F91EC155-EB21-15CF-F160-2213CB0B4D9F}"/>
              </a:ext>
            </a:extLst>
          </p:cNvPr>
          <p:cNvSpPr/>
          <p:nvPr/>
        </p:nvSpPr>
        <p:spPr>
          <a:xfrm>
            <a:off x="2884235" y="2742913"/>
            <a:ext cx="48104" cy="48055"/>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9638;p57">
            <a:extLst>
              <a:ext uri="{FF2B5EF4-FFF2-40B4-BE49-F238E27FC236}">
                <a16:creationId xmlns:a16="http://schemas.microsoft.com/office/drawing/2014/main" id="{56EF6F01-A30D-8B65-2E36-2D644E93B642}"/>
              </a:ext>
            </a:extLst>
          </p:cNvPr>
          <p:cNvSpPr/>
          <p:nvPr/>
        </p:nvSpPr>
        <p:spPr>
          <a:xfrm>
            <a:off x="1928155" y="2895310"/>
            <a:ext cx="147831" cy="23625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9639;p57">
            <a:extLst>
              <a:ext uri="{FF2B5EF4-FFF2-40B4-BE49-F238E27FC236}">
                <a16:creationId xmlns:a16="http://schemas.microsoft.com/office/drawing/2014/main" id="{BCBA763E-67F6-F3BD-CF25-08A22C10A165}"/>
              </a:ext>
            </a:extLst>
          </p:cNvPr>
          <p:cNvSpPr/>
          <p:nvPr/>
        </p:nvSpPr>
        <p:spPr>
          <a:xfrm>
            <a:off x="1978142" y="2839570"/>
            <a:ext cx="48104" cy="48055"/>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9638;p57">
            <a:extLst>
              <a:ext uri="{FF2B5EF4-FFF2-40B4-BE49-F238E27FC236}">
                <a16:creationId xmlns:a16="http://schemas.microsoft.com/office/drawing/2014/main" id="{A8964AF9-1686-4B59-EB43-B49432857B32}"/>
              </a:ext>
            </a:extLst>
          </p:cNvPr>
          <p:cNvSpPr/>
          <p:nvPr/>
        </p:nvSpPr>
        <p:spPr>
          <a:xfrm>
            <a:off x="2843856" y="3360702"/>
            <a:ext cx="147831" cy="23625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9639;p57">
            <a:extLst>
              <a:ext uri="{FF2B5EF4-FFF2-40B4-BE49-F238E27FC236}">
                <a16:creationId xmlns:a16="http://schemas.microsoft.com/office/drawing/2014/main" id="{14D98004-8D2E-C9CB-F54E-706BBB549BF6}"/>
              </a:ext>
            </a:extLst>
          </p:cNvPr>
          <p:cNvSpPr/>
          <p:nvPr/>
        </p:nvSpPr>
        <p:spPr>
          <a:xfrm>
            <a:off x="2893843" y="3304962"/>
            <a:ext cx="48104" cy="48055"/>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9638;p57">
            <a:extLst>
              <a:ext uri="{FF2B5EF4-FFF2-40B4-BE49-F238E27FC236}">
                <a16:creationId xmlns:a16="http://schemas.microsoft.com/office/drawing/2014/main" id="{5EF0715C-ACFD-2882-17E8-DBD46FEA4AC8}"/>
              </a:ext>
            </a:extLst>
          </p:cNvPr>
          <p:cNvSpPr/>
          <p:nvPr/>
        </p:nvSpPr>
        <p:spPr>
          <a:xfrm>
            <a:off x="2568149" y="3577204"/>
            <a:ext cx="147831" cy="23625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9639;p57">
            <a:extLst>
              <a:ext uri="{FF2B5EF4-FFF2-40B4-BE49-F238E27FC236}">
                <a16:creationId xmlns:a16="http://schemas.microsoft.com/office/drawing/2014/main" id="{83FC0C55-8007-2421-2BA2-4C2D920AD59B}"/>
              </a:ext>
            </a:extLst>
          </p:cNvPr>
          <p:cNvSpPr/>
          <p:nvPr/>
        </p:nvSpPr>
        <p:spPr>
          <a:xfrm>
            <a:off x="2618136" y="3521464"/>
            <a:ext cx="48104" cy="48055"/>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chemeClr val="bg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9640;p57">
            <a:extLst>
              <a:ext uri="{FF2B5EF4-FFF2-40B4-BE49-F238E27FC236}">
                <a16:creationId xmlns:a16="http://schemas.microsoft.com/office/drawing/2014/main" id="{8E15CDA2-445C-BE23-0B42-CF195A75A50E}"/>
              </a:ext>
            </a:extLst>
          </p:cNvPr>
          <p:cNvGrpSpPr/>
          <p:nvPr/>
        </p:nvGrpSpPr>
        <p:grpSpPr>
          <a:xfrm>
            <a:off x="2287692" y="2430038"/>
            <a:ext cx="118572" cy="294074"/>
            <a:chOff x="3343310" y="4475555"/>
            <a:chExt cx="127717" cy="316753"/>
          </a:xfrm>
          <a:solidFill>
            <a:schemeClr val="accent1">
              <a:lumMod val="20000"/>
              <a:lumOff val="80000"/>
            </a:schemeClr>
          </a:solidFill>
        </p:grpSpPr>
        <p:sp>
          <p:nvSpPr>
            <p:cNvPr id="273" name="Google Shape;9641;p57">
              <a:extLst>
                <a:ext uri="{FF2B5EF4-FFF2-40B4-BE49-F238E27FC236}">
                  <a16:creationId xmlns:a16="http://schemas.microsoft.com/office/drawing/2014/main" id="{17CC6910-FFE3-B85A-A23E-9ACCBFF87962}"/>
                </a:ext>
              </a:extLst>
            </p:cNvPr>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9642;p57">
              <a:extLst>
                <a:ext uri="{FF2B5EF4-FFF2-40B4-BE49-F238E27FC236}">
                  <a16:creationId xmlns:a16="http://schemas.microsoft.com/office/drawing/2014/main" id="{FDB5E8CA-2A98-7C51-0786-E8850E87C73A}"/>
                </a:ext>
              </a:extLst>
            </p:cNvPr>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9640;p57">
            <a:extLst>
              <a:ext uri="{FF2B5EF4-FFF2-40B4-BE49-F238E27FC236}">
                <a16:creationId xmlns:a16="http://schemas.microsoft.com/office/drawing/2014/main" id="{8D5608B2-12B0-3D3F-7978-C710162E20B7}"/>
              </a:ext>
            </a:extLst>
          </p:cNvPr>
          <p:cNvGrpSpPr/>
          <p:nvPr/>
        </p:nvGrpSpPr>
        <p:grpSpPr>
          <a:xfrm>
            <a:off x="2361976" y="2966876"/>
            <a:ext cx="118572" cy="294074"/>
            <a:chOff x="3343310" y="4475555"/>
            <a:chExt cx="127717" cy="316753"/>
          </a:xfrm>
          <a:solidFill>
            <a:schemeClr val="accent2">
              <a:lumMod val="40000"/>
              <a:lumOff val="60000"/>
            </a:schemeClr>
          </a:solidFill>
        </p:grpSpPr>
        <p:sp>
          <p:nvSpPr>
            <p:cNvPr id="277" name="Google Shape;9641;p57">
              <a:extLst>
                <a:ext uri="{FF2B5EF4-FFF2-40B4-BE49-F238E27FC236}">
                  <a16:creationId xmlns:a16="http://schemas.microsoft.com/office/drawing/2014/main" id="{90B1A49B-90F1-D83F-4FBE-4D23268ECD6B}"/>
                </a:ext>
              </a:extLst>
            </p:cNvPr>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9642;p57">
              <a:extLst>
                <a:ext uri="{FF2B5EF4-FFF2-40B4-BE49-F238E27FC236}">
                  <a16:creationId xmlns:a16="http://schemas.microsoft.com/office/drawing/2014/main" id="{37F7496C-AE84-0FC8-8827-16F0C6E29231}"/>
                </a:ext>
              </a:extLst>
            </p:cNvPr>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9640;p57">
            <a:extLst>
              <a:ext uri="{FF2B5EF4-FFF2-40B4-BE49-F238E27FC236}">
                <a16:creationId xmlns:a16="http://schemas.microsoft.com/office/drawing/2014/main" id="{D4D8E0B4-3B1F-6E30-24D9-AFCD065DD9CC}"/>
              </a:ext>
            </a:extLst>
          </p:cNvPr>
          <p:cNvGrpSpPr/>
          <p:nvPr/>
        </p:nvGrpSpPr>
        <p:grpSpPr>
          <a:xfrm>
            <a:off x="3164743" y="2622705"/>
            <a:ext cx="118572" cy="294074"/>
            <a:chOff x="3343310" y="4475555"/>
            <a:chExt cx="127717" cy="316753"/>
          </a:xfrm>
          <a:solidFill>
            <a:schemeClr val="bg2">
              <a:lumMod val="60000"/>
              <a:lumOff val="40000"/>
            </a:schemeClr>
          </a:solidFill>
        </p:grpSpPr>
        <p:sp>
          <p:nvSpPr>
            <p:cNvPr id="280" name="Google Shape;9641;p57">
              <a:extLst>
                <a:ext uri="{FF2B5EF4-FFF2-40B4-BE49-F238E27FC236}">
                  <a16:creationId xmlns:a16="http://schemas.microsoft.com/office/drawing/2014/main" id="{7F38F42D-8F31-AA5F-EADF-20391B409BDE}"/>
                </a:ext>
              </a:extLst>
            </p:cNvPr>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9642;p57">
              <a:extLst>
                <a:ext uri="{FF2B5EF4-FFF2-40B4-BE49-F238E27FC236}">
                  <a16:creationId xmlns:a16="http://schemas.microsoft.com/office/drawing/2014/main" id="{D0370A78-45C7-E07A-ADF0-ED7D650AA7E9}"/>
                </a:ext>
              </a:extLst>
            </p:cNvPr>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9640;p57">
            <a:extLst>
              <a:ext uri="{FF2B5EF4-FFF2-40B4-BE49-F238E27FC236}">
                <a16:creationId xmlns:a16="http://schemas.microsoft.com/office/drawing/2014/main" id="{CB5ECEC7-64E0-2EAC-ABE3-440C6DB3FADD}"/>
              </a:ext>
            </a:extLst>
          </p:cNvPr>
          <p:cNvGrpSpPr/>
          <p:nvPr/>
        </p:nvGrpSpPr>
        <p:grpSpPr>
          <a:xfrm>
            <a:off x="2693113" y="2396273"/>
            <a:ext cx="118572" cy="294074"/>
            <a:chOff x="3343310" y="4475555"/>
            <a:chExt cx="127717" cy="316753"/>
          </a:xfrm>
          <a:solidFill>
            <a:schemeClr val="accent2">
              <a:lumMod val="40000"/>
              <a:lumOff val="60000"/>
            </a:schemeClr>
          </a:solidFill>
        </p:grpSpPr>
        <p:sp>
          <p:nvSpPr>
            <p:cNvPr id="284" name="Google Shape;9641;p57">
              <a:extLst>
                <a:ext uri="{FF2B5EF4-FFF2-40B4-BE49-F238E27FC236}">
                  <a16:creationId xmlns:a16="http://schemas.microsoft.com/office/drawing/2014/main" id="{90213374-464E-7DFD-4CC3-4D009AF78FBA}"/>
                </a:ext>
              </a:extLst>
            </p:cNvPr>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9642;p57">
              <a:extLst>
                <a:ext uri="{FF2B5EF4-FFF2-40B4-BE49-F238E27FC236}">
                  <a16:creationId xmlns:a16="http://schemas.microsoft.com/office/drawing/2014/main" id="{DBD128B5-1393-797E-983D-A4C98EEFDC5B}"/>
                </a:ext>
              </a:extLst>
            </p:cNvPr>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Imagen 6">
            <a:extLst>
              <a:ext uri="{FF2B5EF4-FFF2-40B4-BE49-F238E27FC236}">
                <a16:creationId xmlns:a16="http://schemas.microsoft.com/office/drawing/2014/main" id="{F67E21A1-6C4B-A0F9-FDCC-C9BC7BB71A78}"/>
              </a:ext>
            </a:extLst>
          </p:cNvPr>
          <p:cNvPicPr>
            <a:picLocks noChangeAspect="1"/>
          </p:cNvPicPr>
          <p:nvPr/>
        </p:nvPicPr>
        <p:blipFill rotWithShape="1">
          <a:blip r:embed="rId3"/>
          <a:srcRect l="10837" t="10689" r="12011" b="2007"/>
          <a:stretch/>
        </p:blipFill>
        <p:spPr>
          <a:xfrm>
            <a:off x="6062726" y="2878726"/>
            <a:ext cx="2055766" cy="1382551"/>
          </a:xfrm>
          <a:prstGeom prst="rect">
            <a:avLst/>
          </a:prstGeom>
        </p:spPr>
      </p:pic>
    </p:spTree>
    <p:extLst>
      <p:ext uri="{BB962C8B-B14F-4D97-AF65-F5344CB8AC3E}">
        <p14:creationId xmlns:p14="http://schemas.microsoft.com/office/powerpoint/2010/main" val="41881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 grpId="0" animBg="1"/>
      <p:bldP spid="6" grpId="0"/>
      <p:bldP spid="8" grpId="0"/>
      <p:bldP spid="14" grpId="0"/>
      <p:bldP spid="19" grpId="0"/>
      <p:bldP spid="20" grpId="0" animBg="1"/>
      <p:bldP spid="26" grpId="0"/>
      <p:bldP spid="31" grpId="0"/>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4"/>
          <p:cNvSpPr/>
          <p:nvPr/>
        </p:nvSpPr>
        <p:spPr>
          <a:xfrm>
            <a:off x="6308276" y="2520407"/>
            <a:ext cx="1381800" cy="13656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txBox="1">
            <a:spLocks noGrp="1"/>
          </p:cNvSpPr>
          <p:nvPr>
            <p:ph type="ctrTitle" idx="4294967295"/>
          </p:nvPr>
        </p:nvSpPr>
        <p:spPr>
          <a:xfrm>
            <a:off x="1246053" y="651166"/>
            <a:ext cx="6012626"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dirty="0"/>
              <a:t>Thanks for your attention!</a:t>
            </a:r>
            <a:endParaRPr sz="3600" b="1" dirty="0"/>
          </a:p>
        </p:txBody>
      </p:sp>
      <p:sp>
        <p:nvSpPr>
          <p:cNvPr id="86" name="Google Shape;86;p14"/>
          <p:cNvSpPr txBox="1">
            <a:spLocks noGrp="1"/>
          </p:cNvSpPr>
          <p:nvPr>
            <p:ph type="subTitle" idx="4294967295"/>
          </p:nvPr>
        </p:nvSpPr>
        <p:spPr>
          <a:xfrm>
            <a:off x="1316265" y="1615373"/>
            <a:ext cx="5642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solidFill>
                  <a:schemeClr val="accent3"/>
                </a:solidFill>
              </a:rPr>
              <a:t>I am Álvaro Francisco Gil</a:t>
            </a:r>
            <a:endParaRPr sz="2400" b="1" dirty="0">
              <a:solidFill>
                <a:schemeClr val="accent3"/>
              </a:solidFill>
            </a:endParaRPr>
          </a:p>
        </p:txBody>
      </p:sp>
      <p:cxnSp>
        <p:nvCxnSpPr>
          <p:cNvPr id="89" name="Google Shape;89;p14"/>
          <p:cNvCxnSpPr>
            <a:cxnSpLocks/>
          </p:cNvCxnSpPr>
          <p:nvPr/>
        </p:nvCxnSpPr>
        <p:spPr>
          <a:xfrm>
            <a:off x="7122881" y="3892007"/>
            <a:ext cx="0" cy="460292"/>
          </a:xfrm>
          <a:prstGeom prst="straightConnector1">
            <a:avLst/>
          </a:prstGeom>
          <a:noFill/>
          <a:ln w="9525" cap="flat" cmpd="sng">
            <a:solidFill>
              <a:srgbClr val="CFD8DC"/>
            </a:solidFill>
            <a:prstDash val="solid"/>
            <a:round/>
            <a:headEnd type="none" w="med" len="med"/>
            <a:tailEnd type="none" w="med" len="med"/>
          </a:ln>
        </p:spPr>
      </p:cxnSp>
      <p:cxnSp>
        <p:nvCxnSpPr>
          <p:cNvPr id="90" name="Google Shape;90;p14"/>
          <p:cNvCxnSpPr>
            <a:cxnSpLocks/>
          </p:cNvCxnSpPr>
          <p:nvPr/>
        </p:nvCxnSpPr>
        <p:spPr>
          <a:xfrm>
            <a:off x="7487737" y="3685956"/>
            <a:ext cx="121668" cy="200051"/>
          </a:xfrm>
          <a:prstGeom prst="straightConnector1">
            <a:avLst/>
          </a:prstGeom>
          <a:noFill/>
          <a:ln w="9525" cap="flat" cmpd="sng">
            <a:solidFill>
              <a:srgbClr val="CFD8DC"/>
            </a:solidFill>
            <a:prstDash val="solid"/>
            <a:round/>
            <a:headEnd type="none" w="med" len="med"/>
            <a:tailEnd type="none" w="med" len="med"/>
          </a:ln>
        </p:spPr>
      </p:cxnSp>
      <p:cxnSp>
        <p:nvCxnSpPr>
          <p:cNvPr id="91" name="Google Shape;91;p14"/>
          <p:cNvCxnSpPr/>
          <p:nvPr/>
        </p:nvCxnSpPr>
        <p:spPr>
          <a:xfrm>
            <a:off x="7651984" y="3460345"/>
            <a:ext cx="752400" cy="464100"/>
          </a:xfrm>
          <a:prstGeom prst="straightConnector1">
            <a:avLst/>
          </a:prstGeom>
          <a:noFill/>
          <a:ln w="9525" cap="flat" cmpd="sng">
            <a:solidFill>
              <a:srgbClr val="CFD8DC"/>
            </a:solidFill>
            <a:prstDash val="solid"/>
            <a:round/>
            <a:headEnd type="none" w="med" len="med"/>
            <a:tailEnd type="none" w="med" len="med"/>
          </a:ln>
        </p:spPr>
      </p:cxnSp>
      <p:pic>
        <p:nvPicPr>
          <p:cNvPr id="5" name="Imagen 4" descr="Un hombre con una playera de color blanco&#10;&#10;Descripción generada automáticamente con confianza media">
            <a:extLst>
              <a:ext uri="{FF2B5EF4-FFF2-40B4-BE49-F238E27FC236}">
                <a16:creationId xmlns:a16="http://schemas.microsoft.com/office/drawing/2014/main" id="{4CB1FBF5-2C44-838A-DFD7-5673C715CFAF}"/>
              </a:ext>
            </a:extLst>
          </p:cNvPr>
          <p:cNvPicPr>
            <a:picLocks noChangeAspect="1"/>
          </p:cNvPicPr>
          <p:nvPr/>
        </p:nvPicPr>
        <p:blipFill rotWithShape="1">
          <a:blip r:embed="rId3"/>
          <a:srcRect l="13663" t="21237" r="17930" b="17417"/>
          <a:stretch/>
        </p:blipFill>
        <p:spPr>
          <a:xfrm>
            <a:off x="6388947" y="2593815"/>
            <a:ext cx="1220458" cy="1210200"/>
          </a:xfrm>
          <a:prstGeom prst="ellipse">
            <a:avLst/>
          </a:prstGeom>
        </p:spPr>
      </p:pic>
      <p:pic>
        <p:nvPicPr>
          <p:cNvPr id="7" name="Imagen 6" descr="Un hombre con una playera de color blanco&#10;&#10;Descripción generada automáticamente con confianza media">
            <a:extLst>
              <a:ext uri="{FF2B5EF4-FFF2-40B4-BE49-F238E27FC236}">
                <a16:creationId xmlns:a16="http://schemas.microsoft.com/office/drawing/2014/main" id="{384BB0F6-524D-EC63-7483-57773F9C2181}"/>
              </a:ext>
            </a:extLst>
          </p:cNvPr>
          <p:cNvPicPr>
            <a:picLocks noChangeAspect="1"/>
          </p:cNvPicPr>
          <p:nvPr/>
        </p:nvPicPr>
        <p:blipFill rotWithShape="1">
          <a:blip r:embed="rId3"/>
          <a:srcRect l="21075" t="33274" r="23798" b="20346"/>
          <a:stretch/>
        </p:blipFill>
        <p:spPr>
          <a:xfrm>
            <a:off x="6355767" y="2564804"/>
            <a:ext cx="1329070" cy="1236435"/>
          </a:xfrm>
          <a:prstGeom prst="ellipse">
            <a:avLst/>
          </a:prstGeom>
        </p:spPr>
      </p:pic>
      <p:pic>
        <p:nvPicPr>
          <p:cNvPr id="1026" name="Picture 2" descr="EELISA WATER">
            <a:extLst>
              <a:ext uri="{FF2B5EF4-FFF2-40B4-BE49-F238E27FC236}">
                <a16:creationId xmlns:a16="http://schemas.microsoft.com/office/drawing/2014/main" id="{52B96666-79AD-FCA7-E594-691418E19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208" y="2564804"/>
            <a:ext cx="4639660" cy="11574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kedin Images - Free Download on Freepik">
            <a:hlinkClick r:id="rId5"/>
            <a:extLst>
              <a:ext uri="{FF2B5EF4-FFF2-40B4-BE49-F238E27FC236}">
                <a16:creationId xmlns:a16="http://schemas.microsoft.com/office/drawing/2014/main" id="{C1B1D04B-9925-F2CF-E116-FC3FE05F27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316" y="2312301"/>
            <a:ext cx="393600" cy="39360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4;p14">
            <a:extLst>
              <a:ext uri="{FF2B5EF4-FFF2-40B4-BE49-F238E27FC236}">
                <a16:creationId xmlns:a16="http://schemas.microsoft.com/office/drawing/2014/main" id="{1EC31F9D-D3B6-B889-862C-7C25B4C02890}"/>
              </a:ext>
            </a:extLst>
          </p:cNvPr>
          <p:cNvSpPr/>
          <p:nvPr/>
        </p:nvSpPr>
        <p:spPr>
          <a:xfrm>
            <a:off x="5466179" y="2206299"/>
            <a:ext cx="641874" cy="605603"/>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Google Shape;90;p14">
            <a:extLst>
              <a:ext uri="{FF2B5EF4-FFF2-40B4-BE49-F238E27FC236}">
                <a16:creationId xmlns:a16="http://schemas.microsoft.com/office/drawing/2014/main" id="{A080D09D-0B9B-1D99-205B-57937AB8E6F3}"/>
              </a:ext>
            </a:extLst>
          </p:cNvPr>
          <p:cNvCxnSpPr>
            <a:cxnSpLocks/>
          </p:cNvCxnSpPr>
          <p:nvPr/>
        </p:nvCxnSpPr>
        <p:spPr>
          <a:xfrm>
            <a:off x="6083300" y="2626096"/>
            <a:ext cx="305647" cy="270833"/>
          </a:xfrm>
          <a:prstGeom prst="straightConnector1">
            <a:avLst/>
          </a:prstGeom>
          <a:noFill/>
          <a:ln w="9525" cap="flat" cmpd="sng">
            <a:solidFill>
              <a:srgbClr val="CFD8DC"/>
            </a:solidFill>
            <a:prstDash val="solid"/>
            <a:round/>
            <a:headEnd type="none" w="med" len="med"/>
            <a:tailEnd type="none" w="med" len="med"/>
          </a:ln>
        </p:spPr>
      </p:cxnSp>
      <p:pic>
        <p:nvPicPr>
          <p:cNvPr id="4" name="Picture 2" descr="Universidad Politécnica de Madrid">
            <a:extLst>
              <a:ext uri="{FF2B5EF4-FFF2-40B4-BE49-F238E27FC236}">
                <a16:creationId xmlns:a16="http://schemas.microsoft.com/office/drawing/2014/main" id="{0BFCF174-C750-E02B-8EA6-88570CB132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739" y="3895247"/>
            <a:ext cx="1201876" cy="9247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B859220-C305-A171-3EC3-39C45E16DD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4131" y="4190866"/>
            <a:ext cx="852463" cy="44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36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786150" y="230701"/>
            <a:ext cx="7571700" cy="70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handling process</a:t>
            </a:r>
            <a:endParaRPr dirty="0"/>
          </a:p>
        </p:txBody>
      </p:sp>
      <p:sp>
        <p:nvSpPr>
          <p:cNvPr id="168" name="Google Shape;168;p23"/>
          <p:cNvSpPr/>
          <p:nvPr/>
        </p:nvSpPr>
        <p:spPr>
          <a:xfrm>
            <a:off x="3020759" y="1100664"/>
            <a:ext cx="3058620" cy="3143365"/>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2"/>
              </a:solidFill>
              <a:latin typeface="Source Sans Pro"/>
              <a:ea typeface="Source Sans Pro"/>
              <a:cs typeface="Source Sans Pro"/>
              <a:sym typeface="Source Sans Pro"/>
            </a:endParaRPr>
          </a:p>
        </p:txBody>
      </p:sp>
      <p:sp>
        <p:nvSpPr>
          <p:cNvPr id="169" name="Google Shape;169;p23"/>
          <p:cNvSpPr/>
          <p:nvPr/>
        </p:nvSpPr>
        <p:spPr>
          <a:xfrm>
            <a:off x="312329" y="1104614"/>
            <a:ext cx="3058620" cy="3143365"/>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2"/>
              </a:solidFill>
              <a:latin typeface="Source Sans Pro"/>
              <a:ea typeface="Source Sans Pro"/>
              <a:cs typeface="Source Sans Pro"/>
              <a:sym typeface="Source Sans Pro"/>
            </a:endParaRPr>
          </a:p>
        </p:txBody>
      </p:sp>
      <p:sp>
        <p:nvSpPr>
          <p:cNvPr id="170" name="Google Shape;170;p23"/>
          <p:cNvSpPr/>
          <p:nvPr/>
        </p:nvSpPr>
        <p:spPr>
          <a:xfrm>
            <a:off x="5729189" y="1100665"/>
            <a:ext cx="3058620" cy="3143365"/>
          </a:xfrm>
          <a:prstGeom prst="ellipse">
            <a:avLst/>
          </a:prstGeom>
          <a:noFill/>
          <a:ln w="952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2"/>
              </a:solidFill>
              <a:latin typeface="Source Sans Pro"/>
              <a:ea typeface="Source Sans Pro"/>
              <a:cs typeface="Source Sans Pro"/>
              <a:sym typeface="Source Sans Pro"/>
            </a:endParaRPr>
          </a:p>
        </p:txBody>
      </p:sp>
      <p:sp>
        <p:nvSpPr>
          <p:cNvPr id="171" name="Google Shape;171;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dirty="0"/>
          </a:p>
        </p:txBody>
      </p:sp>
      <p:sp>
        <p:nvSpPr>
          <p:cNvPr id="18" name="Google Shape;169;p23">
            <a:extLst>
              <a:ext uri="{FF2B5EF4-FFF2-40B4-BE49-F238E27FC236}">
                <a16:creationId xmlns:a16="http://schemas.microsoft.com/office/drawing/2014/main" id="{47033C43-5D21-2948-8514-F106742D04CA}"/>
              </a:ext>
            </a:extLst>
          </p:cNvPr>
          <p:cNvSpPr/>
          <p:nvPr/>
        </p:nvSpPr>
        <p:spPr>
          <a:xfrm>
            <a:off x="577877" y="1413581"/>
            <a:ext cx="2531398" cy="2517529"/>
          </a:xfrm>
          <a:prstGeom prst="ellipse">
            <a:avLst/>
          </a:prstGeom>
          <a:solidFill>
            <a:schemeClr val="accent6"/>
          </a:solidFill>
          <a:ln>
            <a:no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accent6">
                  <a:lumMod val="10000"/>
                </a:schemeClr>
              </a:solidFill>
              <a:latin typeface="Source Sans Pro"/>
              <a:ea typeface="Source Sans Pro"/>
              <a:cs typeface="Source Sans Pro"/>
              <a:sym typeface="Source Sans Pro"/>
            </a:endParaRPr>
          </a:p>
        </p:txBody>
      </p:sp>
      <p:sp>
        <p:nvSpPr>
          <p:cNvPr id="21" name="Google Shape;169;p23">
            <a:extLst>
              <a:ext uri="{FF2B5EF4-FFF2-40B4-BE49-F238E27FC236}">
                <a16:creationId xmlns:a16="http://schemas.microsoft.com/office/drawing/2014/main" id="{336AAE31-D561-4DFF-0A02-50856BF1D160}"/>
              </a:ext>
            </a:extLst>
          </p:cNvPr>
          <p:cNvSpPr/>
          <p:nvPr/>
        </p:nvSpPr>
        <p:spPr>
          <a:xfrm>
            <a:off x="3282433" y="1435391"/>
            <a:ext cx="2531398" cy="2517529"/>
          </a:xfrm>
          <a:prstGeom prst="ellipse">
            <a:avLst/>
          </a:prstGeom>
          <a:solidFill>
            <a:schemeClr val="accent2">
              <a:lumMod val="40000"/>
              <a:lumOff val="60000"/>
            </a:schemeClr>
          </a:solidFill>
          <a:ln>
            <a:no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2"/>
              </a:solidFill>
              <a:latin typeface="Source Sans Pro"/>
              <a:ea typeface="Source Sans Pro"/>
              <a:cs typeface="Source Sans Pro"/>
              <a:sym typeface="Source Sans Pro"/>
            </a:endParaRPr>
          </a:p>
        </p:txBody>
      </p:sp>
      <p:sp>
        <p:nvSpPr>
          <p:cNvPr id="22" name="Google Shape;169;p23">
            <a:extLst>
              <a:ext uri="{FF2B5EF4-FFF2-40B4-BE49-F238E27FC236}">
                <a16:creationId xmlns:a16="http://schemas.microsoft.com/office/drawing/2014/main" id="{CF4300C0-5302-859D-CF5B-EA16A8B8E15D}"/>
              </a:ext>
            </a:extLst>
          </p:cNvPr>
          <p:cNvSpPr/>
          <p:nvPr/>
        </p:nvSpPr>
        <p:spPr>
          <a:xfrm>
            <a:off x="5986989" y="1434845"/>
            <a:ext cx="2531398" cy="2517529"/>
          </a:xfrm>
          <a:prstGeom prst="ellipse">
            <a:avLst/>
          </a:prstGeom>
          <a:solidFill>
            <a:schemeClr val="accent6">
              <a:lumMod val="50000"/>
            </a:schemeClr>
          </a:solidFill>
          <a:ln>
            <a:noFill/>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2"/>
              </a:solidFill>
              <a:latin typeface="Source Sans Pro"/>
              <a:ea typeface="Source Sans Pro"/>
              <a:cs typeface="Source Sans Pro"/>
              <a:sym typeface="Source Sans Pro"/>
            </a:endParaRPr>
          </a:p>
        </p:txBody>
      </p:sp>
      <p:sp>
        <p:nvSpPr>
          <p:cNvPr id="23" name="CuadroTexto 22">
            <a:extLst>
              <a:ext uri="{FF2B5EF4-FFF2-40B4-BE49-F238E27FC236}">
                <a16:creationId xmlns:a16="http://schemas.microsoft.com/office/drawing/2014/main" id="{5C8AAC6E-2EBB-9300-FEB5-DFD26A52EA57}"/>
              </a:ext>
            </a:extLst>
          </p:cNvPr>
          <p:cNvSpPr txBox="1"/>
          <p:nvPr/>
        </p:nvSpPr>
        <p:spPr>
          <a:xfrm>
            <a:off x="708645" y="1688671"/>
            <a:ext cx="2213578" cy="369332"/>
          </a:xfrm>
          <a:prstGeom prst="rect">
            <a:avLst/>
          </a:prstGeom>
          <a:noFill/>
        </p:spPr>
        <p:txBody>
          <a:bodyPr wrap="square" rtlCol="0">
            <a:spAutoFit/>
          </a:bodyPr>
          <a:lstStyle/>
          <a:p>
            <a:pPr algn="ctr"/>
            <a:r>
              <a:rPr lang="en-US" sz="1800" dirty="0">
                <a:solidFill>
                  <a:schemeClr val="tx1"/>
                </a:solidFill>
                <a:latin typeface="Roboto Slab" pitchFamily="2" charset="0"/>
                <a:ea typeface="Roboto Slab" pitchFamily="2" charset="0"/>
                <a:cs typeface="Roboto Slab" pitchFamily="2" charset="0"/>
              </a:rPr>
              <a:t>1. Extraction</a:t>
            </a:r>
            <a:endParaRPr lang="en-GB" sz="1800" dirty="0">
              <a:solidFill>
                <a:schemeClr val="tx1"/>
              </a:solidFill>
              <a:latin typeface="Roboto Slab" pitchFamily="2" charset="0"/>
              <a:ea typeface="Roboto Slab" pitchFamily="2" charset="0"/>
              <a:cs typeface="Roboto Slab" pitchFamily="2" charset="0"/>
            </a:endParaRPr>
          </a:p>
        </p:txBody>
      </p:sp>
      <p:sp>
        <p:nvSpPr>
          <p:cNvPr id="25" name="CuadroTexto 24">
            <a:extLst>
              <a:ext uri="{FF2B5EF4-FFF2-40B4-BE49-F238E27FC236}">
                <a16:creationId xmlns:a16="http://schemas.microsoft.com/office/drawing/2014/main" id="{B38C9AC2-1A2A-8765-0FAD-72E76C978A6B}"/>
              </a:ext>
            </a:extLst>
          </p:cNvPr>
          <p:cNvSpPr txBox="1"/>
          <p:nvPr/>
        </p:nvSpPr>
        <p:spPr>
          <a:xfrm>
            <a:off x="3398691" y="1702577"/>
            <a:ext cx="2322704" cy="369332"/>
          </a:xfrm>
          <a:prstGeom prst="rect">
            <a:avLst/>
          </a:prstGeom>
          <a:noFill/>
        </p:spPr>
        <p:txBody>
          <a:bodyPr wrap="square" rtlCol="0">
            <a:spAutoFit/>
          </a:bodyPr>
          <a:lstStyle/>
          <a:p>
            <a:pPr algn="ctr"/>
            <a:r>
              <a:rPr lang="en-US" sz="1800" dirty="0">
                <a:solidFill>
                  <a:schemeClr val="accent2"/>
                </a:solidFill>
                <a:latin typeface="Roboto Slab" pitchFamily="2" charset="0"/>
                <a:ea typeface="Roboto Slab" pitchFamily="2" charset="0"/>
                <a:cs typeface="Roboto Slab" pitchFamily="2" charset="0"/>
              </a:rPr>
              <a:t>2. Cleaning</a:t>
            </a:r>
            <a:endParaRPr lang="en-GB" sz="1800" dirty="0">
              <a:solidFill>
                <a:schemeClr val="accent2"/>
              </a:solidFill>
              <a:latin typeface="Roboto Slab" pitchFamily="2" charset="0"/>
              <a:ea typeface="Roboto Slab" pitchFamily="2" charset="0"/>
              <a:cs typeface="Roboto Slab" pitchFamily="2" charset="0"/>
            </a:endParaRPr>
          </a:p>
        </p:txBody>
      </p:sp>
      <p:sp>
        <p:nvSpPr>
          <p:cNvPr id="3" name="CuadroTexto 2">
            <a:extLst>
              <a:ext uri="{FF2B5EF4-FFF2-40B4-BE49-F238E27FC236}">
                <a16:creationId xmlns:a16="http://schemas.microsoft.com/office/drawing/2014/main" id="{F15C94B8-4B3A-DAEB-542E-39A8833E76B1}"/>
              </a:ext>
            </a:extLst>
          </p:cNvPr>
          <p:cNvSpPr txBox="1"/>
          <p:nvPr/>
        </p:nvSpPr>
        <p:spPr>
          <a:xfrm>
            <a:off x="6079379" y="1688671"/>
            <a:ext cx="2322704" cy="369332"/>
          </a:xfrm>
          <a:prstGeom prst="rect">
            <a:avLst/>
          </a:prstGeom>
          <a:noFill/>
        </p:spPr>
        <p:txBody>
          <a:bodyPr wrap="square" rtlCol="0">
            <a:spAutoFit/>
          </a:bodyPr>
          <a:lstStyle/>
          <a:p>
            <a:pPr algn="ctr"/>
            <a:r>
              <a:rPr lang="en-US" sz="1800" dirty="0">
                <a:solidFill>
                  <a:schemeClr val="accent6"/>
                </a:solidFill>
                <a:latin typeface="Roboto Slab" pitchFamily="2" charset="0"/>
                <a:ea typeface="Roboto Slab" pitchFamily="2" charset="0"/>
                <a:cs typeface="Roboto Slab" pitchFamily="2" charset="0"/>
              </a:rPr>
              <a:t>3. Processing </a:t>
            </a:r>
            <a:endParaRPr lang="en-GB" sz="1800" dirty="0">
              <a:solidFill>
                <a:schemeClr val="accent6"/>
              </a:solidFill>
              <a:latin typeface="Roboto Slab" pitchFamily="2" charset="0"/>
              <a:ea typeface="Roboto Slab" pitchFamily="2" charset="0"/>
              <a:cs typeface="Roboto Slab" pitchFamily="2" charset="0"/>
            </a:endParaRPr>
          </a:p>
        </p:txBody>
      </p:sp>
      <p:pic>
        <p:nvPicPr>
          <p:cNvPr id="2" name="Picture 2">
            <a:extLst>
              <a:ext uri="{FF2B5EF4-FFF2-40B4-BE49-F238E27FC236}">
                <a16:creationId xmlns:a16="http://schemas.microsoft.com/office/drawing/2014/main" id="{0649C7B8-593B-CF54-7DAD-894A887F8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602" y="2124877"/>
            <a:ext cx="726919" cy="7269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B0BCA351-EEFD-6E7E-7D08-ECF3E1582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137" y="2229316"/>
            <a:ext cx="657788" cy="532510"/>
          </a:xfrm>
          <a:prstGeom prst="rect">
            <a:avLst/>
          </a:prstGeom>
          <a:noFill/>
          <a:extLst>
            <a:ext uri="{909E8E84-426E-40DD-AFC4-6F175D3DCCD1}">
              <a14:hiddenFill xmlns:a14="http://schemas.microsoft.com/office/drawing/2010/main">
                <a:solidFill>
                  <a:srgbClr val="FFFFFF"/>
                </a:solidFill>
              </a14:hiddenFill>
            </a:ext>
          </a:extLst>
        </p:spPr>
      </p:pic>
      <p:sp>
        <p:nvSpPr>
          <p:cNvPr id="5" name="Diagrama de flujo: o 4">
            <a:extLst>
              <a:ext uri="{FF2B5EF4-FFF2-40B4-BE49-F238E27FC236}">
                <a16:creationId xmlns:a16="http://schemas.microsoft.com/office/drawing/2014/main" id="{2A20193E-5FC9-9FCD-D7DC-BD67A3A7E453}"/>
              </a:ext>
            </a:extLst>
          </p:cNvPr>
          <p:cNvSpPr/>
          <p:nvPr/>
        </p:nvSpPr>
        <p:spPr>
          <a:xfrm>
            <a:off x="1757620" y="2424010"/>
            <a:ext cx="178969" cy="182083"/>
          </a:xfrm>
          <a:prstGeom prst="flowChar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lecha: hacia abajo 5">
            <a:extLst>
              <a:ext uri="{FF2B5EF4-FFF2-40B4-BE49-F238E27FC236}">
                <a16:creationId xmlns:a16="http://schemas.microsoft.com/office/drawing/2014/main" id="{0C0E29F1-4F22-0DDD-C76F-8534A015F8FA}"/>
              </a:ext>
            </a:extLst>
          </p:cNvPr>
          <p:cNvSpPr/>
          <p:nvPr/>
        </p:nvSpPr>
        <p:spPr>
          <a:xfrm>
            <a:off x="1576726" y="2863109"/>
            <a:ext cx="542261" cy="199133"/>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descr="Csv - Iconos gratis de interfaz">
            <a:extLst>
              <a:ext uri="{FF2B5EF4-FFF2-40B4-BE49-F238E27FC236}">
                <a16:creationId xmlns:a16="http://schemas.microsoft.com/office/drawing/2014/main" id="{B38CCB13-178F-A4CB-D8D8-0908D72E7C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744" y="3164715"/>
            <a:ext cx="601179" cy="5339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08087E7-20D7-8835-646F-FDC96A2EE9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8977" y="2376728"/>
            <a:ext cx="848113" cy="848113"/>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esquinas redondeadas 7">
            <a:extLst>
              <a:ext uri="{FF2B5EF4-FFF2-40B4-BE49-F238E27FC236}">
                <a16:creationId xmlns:a16="http://schemas.microsoft.com/office/drawing/2014/main" id="{B9F62C7B-CDFE-8F38-9BCA-4562EE830D7F}"/>
              </a:ext>
            </a:extLst>
          </p:cNvPr>
          <p:cNvSpPr/>
          <p:nvPr/>
        </p:nvSpPr>
        <p:spPr>
          <a:xfrm>
            <a:off x="4420066" y="2362955"/>
            <a:ext cx="1087601" cy="263902"/>
          </a:xfrm>
          <a:prstGeom prst="roundRect">
            <a:avLst/>
          </a:prstGeom>
          <a:solidFill>
            <a:schemeClr val="accent6"/>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Nunito Sans" pitchFamily="2" charset="0"/>
              </a:rPr>
              <a:t>IntoCommunity</a:t>
            </a:r>
            <a:endParaRPr lang="en-GB" sz="1000" dirty="0">
              <a:solidFill>
                <a:schemeClr val="tx1"/>
              </a:solidFill>
              <a:latin typeface="Nunito Sans" pitchFamily="2" charset="0"/>
            </a:endParaRPr>
          </a:p>
        </p:txBody>
      </p:sp>
      <p:sp>
        <p:nvSpPr>
          <p:cNvPr id="10" name="Rectángulo: esquinas redondeadas 9">
            <a:extLst>
              <a:ext uri="{FF2B5EF4-FFF2-40B4-BE49-F238E27FC236}">
                <a16:creationId xmlns:a16="http://schemas.microsoft.com/office/drawing/2014/main" id="{703C5C73-F605-EB25-ADCC-8E5E321FCF9D}"/>
              </a:ext>
            </a:extLst>
          </p:cNvPr>
          <p:cNvSpPr/>
          <p:nvPr/>
        </p:nvSpPr>
        <p:spPr>
          <a:xfrm>
            <a:off x="4417918" y="2710766"/>
            <a:ext cx="1087601" cy="263902"/>
          </a:xfrm>
          <a:prstGeom prst="roundRect">
            <a:avLst/>
          </a:prstGeom>
          <a:solidFill>
            <a:schemeClr val="accent6"/>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Nunito Sans" pitchFamily="2" charset="0"/>
              </a:rPr>
              <a:t>SeparateRows</a:t>
            </a:r>
            <a:endParaRPr lang="en-GB" sz="1000" dirty="0">
              <a:solidFill>
                <a:schemeClr val="tx1"/>
              </a:solidFill>
              <a:latin typeface="Nunito Sans" pitchFamily="2" charset="0"/>
            </a:endParaRPr>
          </a:p>
        </p:txBody>
      </p:sp>
      <p:sp>
        <p:nvSpPr>
          <p:cNvPr id="11" name="Rectángulo: esquinas redondeadas 10">
            <a:extLst>
              <a:ext uri="{FF2B5EF4-FFF2-40B4-BE49-F238E27FC236}">
                <a16:creationId xmlns:a16="http://schemas.microsoft.com/office/drawing/2014/main" id="{B4BF5459-FD0B-D2FF-0728-DD7AA5F68588}"/>
              </a:ext>
            </a:extLst>
          </p:cNvPr>
          <p:cNvSpPr/>
          <p:nvPr/>
        </p:nvSpPr>
        <p:spPr>
          <a:xfrm>
            <a:off x="4417918" y="3062242"/>
            <a:ext cx="1087601" cy="263902"/>
          </a:xfrm>
          <a:prstGeom prst="roundRect">
            <a:avLst/>
          </a:prstGeom>
          <a:solidFill>
            <a:schemeClr val="accent6"/>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Nunito Sans" pitchFamily="2" charset="0"/>
              </a:rPr>
              <a:t>Anonymize</a:t>
            </a:r>
            <a:endParaRPr lang="en-GB" sz="1000" dirty="0">
              <a:solidFill>
                <a:schemeClr val="tx1"/>
              </a:solidFill>
              <a:latin typeface="Nunito Sans" pitchFamily="2" charset="0"/>
            </a:endParaRPr>
          </a:p>
        </p:txBody>
      </p:sp>
      <p:sp>
        <p:nvSpPr>
          <p:cNvPr id="12" name="Google Shape;98;p15">
            <a:extLst>
              <a:ext uri="{FF2B5EF4-FFF2-40B4-BE49-F238E27FC236}">
                <a16:creationId xmlns:a16="http://schemas.microsoft.com/office/drawing/2014/main" id="{DB2CDCF1-DE51-8EAD-D8F4-A54F7336429D}"/>
              </a:ext>
            </a:extLst>
          </p:cNvPr>
          <p:cNvSpPr txBox="1">
            <a:spLocks/>
          </p:cNvSpPr>
          <p:nvPr/>
        </p:nvSpPr>
        <p:spPr>
          <a:xfrm>
            <a:off x="6071631" y="3199259"/>
            <a:ext cx="2446756" cy="51732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b="1" dirty="0">
                <a:solidFill>
                  <a:schemeClr val="bg1"/>
                </a:solidFill>
                <a:latin typeface="Source Sans Pro" panose="020B0503030403020204" pitchFamily="34" charset="0"/>
                <a:ea typeface="Source Sans Pro" panose="020B0503030403020204" pitchFamily="34" charset="0"/>
              </a:rPr>
              <a:t>Griffin</a:t>
            </a:r>
          </a:p>
          <a:p>
            <a:pPr algn="ctr">
              <a:lnSpc>
                <a:spcPct val="150000"/>
              </a:lnSpc>
            </a:pPr>
            <a:r>
              <a:rPr lang="en-US" sz="600" dirty="0">
                <a:solidFill>
                  <a:schemeClr val="bg1"/>
                </a:solidFill>
                <a:latin typeface="Source Sans Pro" panose="020B0503030403020204" pitchFamily="34" charset="0"/>
                <a:ea typeface="Source Sans Pro" panose="020B0503030403020204" pitchFamily="34" charset="0"/>
              </a:rPr>
              <a:t>https://www.griffin.galaxyadvisors.com/</a:t>
            </a:r>
          </a:p>
        </p:txBody>
      </p:sp>
      <p:sp>
        <p:nvSpPr>
          <p:cNvPr id="14" name="Rectángulo: esquinas redondeadas 13">
            <a:extLst>
              <a:ext uri="{FF2B5EF4-FFF2-40B4-BE49-F238E27FC236}">
                <a16:creationId xmlns:a16="http://schemas.microsoft.com/office/drawing/2014/main" id="{512FE23A-4F09-09CB-F3D2-13EA04461617}"/>
              </a:ext>
            </a:extLst>
          </p:cNvPr>
          <p:cNvSpPr/>
          <p:nvPr/>
        </p:nvSpPr>
        <p:spPr>
          <a:xfrm>
            <a:off x="6847046" y="2255973"/>
            <a:ext cx="863681" cy="877356"/>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1"/>
              </a:solidFill>
              <a:latin typeface="Nunito Sans" pitchFamily="2" charset="0"/>
            </a:endParaRPr>
          </a:p>
        </p:txBody>
      </p:sp>
      <p:pic>
        <p:nvPicPr>
          <p:cNvPr id="13" name="Picture 13">
            <a:extLst>
              <a:ext uri="{FF2B5EF4-FFF2-40B4-BE49-F238E27FC236}">
                <a16:creationId xmlns:a16="http://schemas.microsoft.com/office/drawing/2014/main" id="{592FD865-CF50-EA58-018A-9B16ABDC4F6D}"/>
              </a:ext>
            </a:extLst>
          </p:cNvPr>
          <p:cNvPicPr>
            <a:picLocks noChangeAspect="1"/>
          </p:cNvPicPr>
          <p:nvPr/>
        </p:nvPicPr>
        <p:blipFill>
          <a:blip r:embed="rId7">
            <a:clrChange>
              <a:clrFrom>
                <a:srgbClr val="FAFBFC"/>
              </a:clrFrom>
              <a:clrTo>
                <a:srgbClr val="FAFBFC">
                  <a:alpha val="0"/>
                </a:srgbClr>
              </a:clrTo>
            </a:clrChange>
          </a:blip>
          <a:stretch>
            <a:fillRect/>
          </a:stretch>
        </p:blipFill>
        <p:spPr>
          <a:xfrm>
            <a:off x="6645330" y="2252442"/>
            <a:ext cx="1171409" cy="891914"/>
          </a:xfrm>
          <a:prstGeom prst="rect">
            <a:avLst/>
          </a:prstGeom>
        </p:spPr>
      </p:pic>
    </p:spTree>
    <p:extLst>
      <p:ext uri="{BB962C8B-B14F-4D97-AF65-F5344CB8AC3E}">
        <p14:creationId xmlns:p14="http://schemas.microsoft.com/office/powerpoint/2010/main" val="396979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3" name="Google Shape;132;p19">
            <a:extLst>
              <a:ext uri="{FF2B5EF4-FFF2-40B4-BE49-F238E27FC236}">
                <a16:creationId xmlns:a16="http://schemas.microsoft.com/office/drawing/2014/main" id="{1466E0FF-2118-C0E3-3E9B-644A563A9869}"/>
              </a:ext>
            </a:extLst>
          </p:cNvPr>
          <p:cNvSpPr txBox="1">
            <a:spLocks/>
          </p:cNvSpPr>
          <p:nvPr/>
        </p:nvSpPr>
        <p:spPr>
          <a:xfrm>
            <a:off x="2348161" y="604433"/>
            <a:ext cx="1024695" cy="4721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200" u="sng" dirty="0">
                <a:solidFill>
                  <a:srgbClr val="4A4A4A"/>
                </a:solidFill>
                <a:latin typeface="Nunito Sans" pitchFamily="2" charset="0"/>
              </a:rPr>
              <a:t>Data rigor</a:t>
            </a:r>
          </a:p>
          <a:p>
            <a:pPr marL="342900" indent="-342900">
              <a:spcBef>
                <a:spcPts val="600"/>
              </a:spcBef>
              <a:buAutoNum type="arabicPeriod"/>
            </a:pPr>
            <a:endParaRPr lang="en-US" dirty="0"/>
          </a:p>
        </p:txBody>
      </p:sp>
      <p:pic>
        <p:nvPicPr>
          <p:cNvPr id="1026" name="Picture 2" descr="Ilusión de Ebbinghaus - Wikipedia, la enciclopedia libre">
            <a:extLst>
              <a:ext uri="{FF2B5EF4-FFF2-40B4-BE49-F238E27FC236}">
                <a16:creationId xmlns:a16="http://schemas.microsoft.com/office/drawing/2014/main" id="{F175C017-EA3A-B1BE-4AED-2C470EF452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542" y="1076539"/>
            <a:ext cx="2573935" cy="15872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Google Shape;686;p46">
            <a:extLst>
              <a:ext uri="{FF2B5EF4-FFF2-40B4-BE49-F238E27FC236}">
                <a16:creationId xmlns:a16="http://schemas.microsoft.com/office/drawing/2014/main" id="{8B01F1A2-018D-4E96-6644-06BC460B5A4F}"/>
              </a:ext>
            </a:extLst>
          </p:cNvPr>
          <p:cNvCxnSpPr>
            <a:cxnSpLocks/>
          </p:cNvCxnSpPr>
          <p:nvPr/>
        </p:nvCxnSpPr>
        <p:spPr>
          <a:xfrm>
            <a:off x="4578097" y="1076539"/>
            <a:ext cx="0" cy="3775362"/>
          </a:xfrm>
          <a:prstGeom prst="straightConnector1">
            <a:avLst/>
          </a:prstGeom>
          <a:noFill/>
          <a:ln w="19050" cap="flat" cmpd="sng">
            <a:solidFill>
              <a:schemeClr val="accent1"/>
            </a:solidFill>
            <a:prstDash val="solid"/>
            <a:round/>
            <a:headEnd type="triangle" w="sm" len="sm"/>
            <a:tailEnd type="triangle" w="sm" len="sm"/>
          </a:ln>
        </p:spPr>
      </p:cxnSp>
      <p:cxnSp>
        <p:nvCxnSpPr>
          <p:cNvPr id="6" name="Google Shape;687;p46">
            <a:extLst>
              <a:ext uri="{FF2B5EF4-FFF2-40B4-BE49-F238E27FC236}">
                <a16:creationId xmlns:a16="http://schemas.microsoft.com/office/drawing/2014/main" id="{2D52B778-AAD5-585C-FA1F-B668AF74847B}"/>
              </a:ext>
            </a:extLst>
          </p:cNvPr>
          <p:cNvCxnSpPr/>
          <p:nvPr/>
        </p:nvCxnSpPr>
        <p:spPr>
          <a:xfrm>
            <a:off x="700950" y="2864036"/>
            <a:ext cx="7754400" cy="0"/>
          </a:xfrm>
          <a:prstGeom prst="straightConnector1">
            <a:avLst/>
          </a:prstGeom>
          <a:noFill/>
          <a:ln w="19050" cap="flat" cmpd="sng">
            <a:solidFill>
              <a:schemeClr val="accent1"/>
            </a:solidFill>
            <a:prstDash val="solid"/>
            <a:round/>
            <a:headEnd type="triangle" w="sm" len="sm"/>
            <a:tailEnd type="triangle" w="sm" len="sm"/>
          </a:ln>
        </p:spPr>
      </p:cxnSp>
      <p:pic>
        <p:nvPicPr>
          <p:cNvPr id="1028" name="Picture 4" descr="Lebensfragen – Maike Hettinger">
            <a:extLst>
              <a:ext uri="{FF2B5EF4-FFF2-40B4-BE49-F238E27FC236}">
                <a16:creationId xmlns:a16="http://schemas.microsoft.com/office/drawing/2014/main" id="{1FFFD09A-BAB4-BA6A-5C9F-26BA07023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3490" y="886009"/>
            <a:ext cx="2533650" cy="180975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32;p19">
            <a:extLst>
              <a:ext uri="{FF2B5EF4-FFF2-40B4-BE49-F238E27FC236}">
                <a16:creationId xmlns:a16="http://schemas.microsoft.com/office/drawing/2014/main" id="{9668D861-7643-FA52-1749-946AB624D3CA}"/>
              </a:ext>
            </a:extLst>
          </p:cNvPr>
          <p:cNvSpPr txBox="1">
            <a:spLocks/>
          </p:cNvSpPr>
          <p:nvPr/>
        </p:nvSpPr>
        <p:spPr>
          <a:xfrm>
            <a:off x="5467580" y="649956"/>
            <a:ext cx="1825469" cy="4721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200" u="sng" dirty="0">
                <a:solidFill>
                  <a:srgbClr val="4A4A4A"/>
                </a:solidFill>
                <a:latin typeface="Nunito Sans" pitchFamily="2" charset="0"/>
              </a:rPr>
              <a:t>Insight - oversight</a:t>
            </a:r>
          </a:p>
          <a:p>
            <a:pPr marL="342900" indent="-342900">
              <a:spcBef>
                <a:spcPts val="600"/>
              </a:spcBef>
              <a:buAutoNum type="arabicPeriod"/>
            </a:pPr>
            <a:endParaRPr lang="en-US" dirty="0"/>
          </a:p>
        </p:txBody>
      </p:sp>
      <p:pic>
        <p:nvPicPr>
          <p:cNvPr id="1030" name="Picture 6" descr="Effective Communication In Business Needs Much More Than Language  Proficiency | Entrepreneur">
            <a:extLst>
              <a:ext uri="{FF2B5EF4-FFF2-40B4-BE49-F238E27FC236}">
                <a16:creationId xmlns:a16="http://schemas.microsoft.com/office/drawing/2014/main" id="{AA2E71ED-CF1A-2FD3-047C-BED18A01F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7353" y="3252470"/>
            <a:ext cx="2328124" cy="1551763"/>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32;p19">
            <a:extLst>
              <a:ext uri="{FF2B5EF4-FFF2-40B4-BE49-F238E27FC236}">
                <a16:creationId xmlns:a16="http://schemas.microsoft.com/office/drawing/2014/main" id="{9B2D63A1-11E0-CCA6-44E8-E9CA7A24C550}"/>
              </a:ext>
            </a:extLst>
          </p:cNvPr>
          <p:cNvSpPr txBox="1">
            <a:spLocks/>
          </p:cNvSpPr>
          <p:nvPr/>
        </p:nvSpPr>
        <p:spPr>
          <a:xfrm>
            <a:off x="1568931" y="2949572"/>
            <a:ext cx="2473774" cy="4721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200" u="sng" dirty="0">
                <a:solidFill>
                  <a:srgbClr val="4A4A4A"/>
                </a:solidFill>
                <a:latin typeface="Nunito Sans" pitchFamily="2" charset="0"/>
              </a:rPr>
              <a:t>Benefits of communication skills</a:t>
            </a:r>
            <a:endParaRPr lang="en-US" sz="1200" u="sng" dirty="0"/>
          </a:p>
        </p:txBody>
      </p:sp>
      <p:sp>
        <p:nvSpPr>
          <p:cNvPr id="12" name="Google Shape;132;p19">
            <a:extLst>
              <a:ext uri="{FF2B5EF4-FFF2-40B4-BE49-F238E27FC236}">
                <a16:creationId xmlns:a16="http://schemas.microsoft.com/office/drawing/2014/main" id="{ED5D069E-E935-D77E-539B-E6F302B34C90}"/>
              </a:ext>
            </a:extLst>
          </p:cNvPr>
          <p:cNvSpPr txBox="1">
            <a:spLocks/>
          </p:cNvSpPr>
          <p:nvPr/>
        </p:nvSpPr>
        <p:spPr>
          <a:xfrm>
            <a:off x="5173366" y="2880949"/>
            <a:ext cx="2473774" cy="4721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200" u="sng" dirty="0">
                <a:solidFill>
                  <a:srgbClr val="4A4A4A"/>
                </a:solidFill>
                <a:latin typeface="Nunito Sans" pitchFamily="2" charset="0"/>
              </a:rPr>
              <a:t>No pain – No gain</a:t>
            </a:r>
            <a:endParaRPr lang="en-US" sz="1200" u="sng" dirty="0"/>
          </a:p>
        </p:txBody>
      </p:sp>
      <p:pic>
        <p:nvPicPr>
          <p:cNvPr id="1036" name="Picture 12" descr="Goals mountain challenge business peak concept Vector Image">
            <a:extLst>
              <a:ext uri="{FF2B5EF4-FFF2-40B4-BE49-F238E27FC236}">
                <a16:creationId xmlns:a16="http://schemas.microsoft.com/office/drawing/2014/main" id="{86374266-8DB3-FFA4-CEA3-5EAF8EB60E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910" t="9273" r="21792" b="19219"/>
          <a:stretch/>
        </p:blipFill>
        <p:spPr bwMode="auto">
          <a:xfrm>
            <a:off x="5492422" y="3266839"/>
            <a:ext cx="1775784" cy="153889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686FA89-71BB-91B1-5342-CF5D6A43D13A}"/>
              </a:ext>
            </a:extLst>
          </p:cNvPr>
          <p:cNvSpPr>
            <a:spLocks noGrp="1"/>
          </p:cNvSpPr>
          <p:nvPr>
            <p:ph type="title"/>
          </p:nvPr>
        </p:nvSpPr>
        <p:spPr>
          <a:xfrm>
            <a:off x="3518382" y="117692"/>
            <a:ext cx="2149909" cy="702600"/>
          </a:xfrm>
        </p:spPr>
        <p:txBody>
          <a:bodyPr/>
          <a:lstStyle/>
          <a:p>
            <a:pPr algn="ctr"/>
            <a:r>
              <a:rPr lang="en-GB" dirty="0"/>
              <a:t>Initial concepts</a:t>
            </a:r>
          </a:p>
        </p:txBody>
      </p:sp>
      <p:sp>
        <p:nvSpPr>
          <p:cNvPr id="9" name="Google Shape;171;p23">
            <a:extLst>
              <a:ext uri="{FF2B5EF4-FFF2-40B4-BE49-F238E27FC236}">
                <a16:creationId xmlns:a16="http://schemas.microsoft.com/office/drawing/2014/main" id="{B5A6E6EC-B403-0D0D-9843-2C3B4DE73ED3}"/>
              </a:ext>
            </a:extLst>
          </p:cNvPr>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97;p15">
            <a:extLst>
              <a:ext uri="{FF2B5EF4-FFF2-40B4-BE49-F238E27FC236}">
                <a16:creationId xmlns:a16="http://schemas.microsoft.com/office/drawing/2014/main" id="{EAC53410-FE98-3E1A-016D-8161CA7ABA74}"/>
              </a:ext>
            </a:extLst>
          </p:cNvPr>
          <p:cNvSpPr txBox="1">
            <a:spLocks noGrp="1"/>
          </p:cNvSpPr>
          <p:nvPr>
            <p:ph type="ctrTitle"/>
          </p:nvPr>
        </p:nvSpPr>
        <p:spPr>
          <a:xfrm>
            <a:off x="1116822" y="1132943"/>
            <a:ext cx="6910353" cy="172992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Insights</a:t>
            </a:r>
            <a:endParaRPr sz="3200" dirty="0"/>
          </a:p>
        </p:txBody>
      </p:sp>
    </p:spTree>
    <p:extLst>
      <p:ext uri="{BB962C8B-B14F-4D97-AF65-F5344CB8AC3E}">
        <p14:creationId xmlns:p14="http://schemas.microsoft.com/office/powerpoint/2010/main" val="3812784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0"/>
          <p:cNvSpPr txBox="1">
            <a:spLocks noGrp="1"/>
          </p:cNvSpPr>
          <p:nvPr>
            <p:ph type="title"/>
          </p:nvPr>
        </p:nvSpPr>
        <p:spPr>
          <a:xfrm>
            <a:off x="1714260" y="668120"/>
            <a:ext cx="2472729"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1</a:t>
            </a:r>
            <a:endParaRPr sz="2800" dirty="0"/>
          </a:p>
        </p:txBody>
      </p:sp>
      <p:sp>
        <p:nvSpPr>
          <p:cNvPr id="282" name="Google Shape;282;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Google Shape;98;p15">
            <a:extLst>
              <a:ext uri="{FF2B5EF4-FFF2-40B4-BE49-F238E27FC236}">
                <a16:creationId xmlns:a16="http://schemas.microsoft.com/office/drawing/2014/main" id="{29EA04EB-3B32-9DE8-EEAC-14402736159B}"/>
              </a:ext>
            </a:extLst>
          </p:cNvPr>
          <p:cNvSpPr txBox="1">
            <a:spLocks/>
          </p:cNvSpPr>
          <p:nvPr/>
        </p:nvSpPr>
        <p:spPr>
          <a:xfrm>
            <a:off x="2060416" y="858958"/>
            <a:ext cx="5535133"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Source Sans Pro" panose="020B0503030403020204" pitchFamily="34" charset="0"/>
                <a:ea typeface="Source Sans Pro" panose="020B0503030403020204" pitchFamily="34" charset="0"/>
              </a:rPr>
              <a:t>More than </a:t>
            </a:r>
            <a:r>
              <a:rPr lang="en-US" sz="1800" b="1" dirty="0">
                <a:solidFill>
                  <a:schemeClr val="tx1"/>
                </a:solidFill>
                <a:latin typeface="Source Sans Pro" panose="020B0503030403020204" pitchFamily="34" charset="0"/>
                <a:ea typeface="Source Sans Pro" panose="020B0503030403020204" pitchFamily="34" charset="0"/>
              </a:rPr>
              <a:t>50%</a:t>
            </a:r>
            <a:r>
              <a:rPr lang="en-US" sz="1800" dirty="0">
                <a:solidFill>
                  <a:schemeClr val="tx1"/>
                </a:solidFill>
                <a:latin typeface="Source Sans Pro" panose="020B0503030403020204" pitchFamily="34" charset="0"/>
                <a:ea typeface="Source Sans Pro" panose="020B0503030403020204" pitchFamily="34" charset="0"/>
              </a:rPr>
              <a:t> of the community is mainly </a:t>
            </a:r>
            <a:r>
              <a:rPr lang="en-US" sz="1800" b="1" dirty="0">
                <a:solidFill>
                  <a:schemeClr val="tx1"/>
                </a:solidFill>
                <a:latin typeface="Source Sans Pro" panose="020B0503030403020204" pitchFamily="34" charset="0"/>
                <a:ea typeface="Source Sans Pro" panose="020B0503030403020204" pitchFamily="34" charset="0"/>
              </a:rPr>
              <a:t>inactive</a:t>
            </a:r>
          </a:p>
        </p:txBody>
      </p:sp>
      <p:pic>
        <p:nvPicPr>
          <p:cNvPr id="3" name="Imagen 2">
            <a:extLst>
              <a:ext uri="{FF2B5EF4-FFF2-40B4-BE49-F238E27FC236}">
                <a16:creationId xmlns:a16="http://schemas.microsoft.com/office/drawing/2014/main" id="{25AE42E3-90C9-4F56-E396-45D7B74D4DED}"/>
              </a:ext>
            </a:extLst>
          </p:cNvPr>
          <p:cNvPicPr>
            <a:picLocks noChangeAspect="1"/>
          </p:cNvPicPr>
          <p:nvPr/>
        </p:nvPicPr>
        <p:blipFill>
          <a:blip r:embed="rId3"/>
          <a:stretch>
            <a:fillRect/>
          </a:stretch>
        </p:blipFill>
        <p:spPr>
          <a:xfrm>
            <a:off x="6408183" y="2177736"/>
            <a:ext cx="2258976" cy="1428332"/>
          </a:xfrm>
          <a:prstGeom prst="rect">
            <a:avLst/>
          </a:prstGeom>
        </p:spPr>
      </p:pic>
      <p:pic>
        <p:nvPicPr>
          <p:cNvPr id="4" name="Imagen 3">
            <a:extLst>
              <a:ext uri="{FF2B5EF4-FFF2-40B4-BE49-F238E27FC236}">
                <a16:creationId xmlns:a16="http://schemas.microsoft.com/office/drawing/2014/main" id="{02BDE771-FB1C-CA4A-8361-60263B44EE36}"/>
              </a:ext>
            </a:extLst>
          </p:cNvPr>
          <p:cNvPicPr>
            <a:picLocks noChangeAspect="1"/>
          </p:cNvPicPr>
          <p:nvPr/>
        </p:nvPicPr>
        <p:blipFill rotWithShape="1">
          <a:blip r:embed="rId4"/>
          <a:srcRect b="11155"/>
          <a:stretch/>
        </p:blipFill>
        <p:spPr>
          <a:xfrm>
            <a:off x="359269" y="2177736"/>
            <a:ext cx="2715286" cy="1529804"/>
          </a:xfrm>
          <a:prstGeom prst="rect">
            <a:avLst/>
          </a:prstGeom>
        </p:spPr>
      </p:pic>
      <p:sp>
        <p:nvSpPr>
          <p:cNvPr id="5" name="Google Shape;117;p18">
            <a:extLst>
              <a:ext uri="{FF2B5EF4-FFF2-40B4-BE49-F238E27FC236}">
                <a16:creationId xmlns:a16="http://schemas.microsoft.com/office/drawing/2014/main" id="{A4192BE3-EE02-9B3F-F0AF-227463C0EE38}"/>
              </a:ext>
            </a:extLst>
          </p:cNvPr>
          <p:cNvSpPr/>
          <p:nvPr/>
        </p:nvSpPr>
        <p:spPr>
          <a:xfrm flipH="1">
            <a:off x="1558422" y="766714"/>
            <a:ext cx="637971" cy="604006"/>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3;p18">
            <a:extLst>
              <a:ext uri="{FF2B5EF4-FFF2-40B4-BE49-F238E27FC236}">
                <a16:creationId xmlns:a16="http://schemas.microsoft.com/office/drawing/2014/main" id="{FFC1C838-3D74-86E7-61A7-AE037DE91FFA}"/>
              </a:ext>
            </a:extLst>
          </p:cNvPr>
          <p:cNvSpPr/>
          <p:nvPr/>
        </p:nvSpPr>
        <p:spPr>
          <a:xfrm flipH="1">
            <a:off x="1609341" y="814978"/>
            <a:ext cx="536132" cy="507478"/>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p15">
            <a:extLst>
              <a:ext uri="{FF2B5EF4-FFF2-40B4-BE49-F238E27FC236}">
                <a16:creationId xmlns:a16="http://schemas.microsoft.com/office/drawing/2014/main" id="{80C509F9-3B03-D659-DD84-67A5E0139E63}"/>
              </a:ext>
            </a:extLst>
          </p:cNvPr>
          <p:cNvSpPr txBox="1">
            <a:spLocks/>
          </p:cNvSpPr>
          <p:nvPr/>
        </p:nvSpPr>
        <p:spPr>
          <a:xfrm>
            <a:off x="930401" y="1729879"/>
            <a:ext cx="1719318" cy="328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u="sng" dirty="0">
                <a:solidFill>
                  <a:schemeClr val="bg2"/>
                </a:solidFill>
                <a:latin typeface="Source Sans Pro" panose="020B0503030403020204" pitchFamily="34" charset="0"/>
                <a:ea typeface="Source Sans Pro" panose="020B0503030403020204" pitchFamily="34" charset="0"/>
              </a:rPr>
              <a:t>Messages sent</a:t>
            </a:r>
          </a:p>
        </p:txBody>
      </p:sp>
      <p:sp>
        <p:nvSpPr>
          <p:cNvPr id="8" name="Google Shape;98;p15">
            <a:extLst>
              <a:ext uri="{FF2B5EF4-FFF2-40B4-BE49-F238E27FC236}">
                <a16:creationId xmlns:a16="http://schemas.microsoft.com/office/drawing/2014/main" id="{DBB10964-EAD3-3D9F-8FFD-2055EB93F5E3}"/>
              </a:ext>
            </a:extLst>
          </p:cNvPr>
          <p:cNvSpPr txBox="1">
            <a:spLocks/>
          </p:cNvSpPr>
          <p:nvPr/>
        </p:nvSpPr>
        <p:spPr>
          <a:xfrm>
            <a:off x="6822817" y="1707386"/>
            <a:ext cx="1719318" cy="3288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u="sng" dirty="0">
                <a:solidFill>
                  <a:schemeClr val="bg2"/>
                </a:solidFill>
                <a:latin typeface="Source Sans Pro" panose="020B0503030403020204" pitchFamily="34" charset="0"/>
                <a:ea typeface="Source Sans Pro" panose="020B0503030403020204" pitchFamily="34" charset="0"/>
              </a:rPr>
              <a:t>Ego nudges</a:t>
            </a:r>
          </a:p>
        </p:txBody>
      </p:sp>
      <p:pic>
        <p:nvPicPr>
          <p:cNvPr id="9" name="Imagen 8">
            <a:extLst>
              <a:ext uri="{FF2B5EF4-FFF2-40B4-BE49-F238E27FC236}">
                <a16:creationId xmlns:a16="http://schemas.microsoft.com/office/drawing/2014/main" id="{61B90487-DAC5-8FD8-4C50-3B90C245FF01}"/>
              </a:ext>
            </a:extLst>
          </p:cNvPr>
          <p:cNvPicPr>
            <a:picLocks noChangeAspect="1"/>
          </p:cNvPicPr>
          <p:nvPr/>
        </p:nvPicPr>
        <p:blipFill>
          <a:blip r:embed="rId5"/>
          <a:stretch>
            <a:fillRect/>
          </a:stretch>
        </p:blipFill>
        <p:spPr>
          <a:xfrm>
            <a:off x="7408960" y="4328521"/>
            <a:ext cx="704893" cy="157172"/>
          </a:xfrm>
          <a:prstGeom prst="rect">
            <a:avLst/>
          </a:prstGeom>
        </p:spPr>
      </p:pic>
      <p:pic>
        <p:nvPicPr>
          <p:cNvPr id="3074" name="Picture 2" descr="Boring Vectors &amp; Illustrations for Free Download | Freepik">
            <a:extLst>
              <a:ext uri="{FF2B5EF4-FFF2-40B4-BE49-F238E27FC236}">
                <a16:creationId xmlns:a16="http://schemas.microsoft.com/office/drawing/2014/main" id="{1610086B-E659-F6C6-5B0C-ABA6FFA7A1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061" y="1858506"/>
            <a:ext cx="2826320" cy="225834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98;p15">
            <a:extLst>
              <a:ext uri="{FF2B5EF4-FFF2-40B4-BE49-F238E27FC236}">
                <a16:creationId xmlns:a16="http://schemas.microsoft.com/office/drawing/2014/main" id="{AB505962-4BE7-2A1A-EF98-E221720ED686}"/>
              </a:ext>
            </a:extLst>
          </p:cNvPr>
          <p:cNvSpPr txBox="1">
            <a:spLocks/>
          </p:cNvSpPr>
          <p:nvPr/>
        </p:nvSpPr>
        <p:spPr>
          <a:xfrm>
            <a:off x="705192" y="3860691"/>
            <a:ext cx="2344429" cy="8891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dirty="0">
                <a:solidFill>
                  <a:schemeClr val="tx1"/>
                </a:solidFill>
                <a:latin typeface="Source Sans Pro" panose="020B0503030403020204" pitchFamily="34" charset="0"/>
                <a:ea typeface="Source Sans Pro" panose="020B0503030403020204" pitchFamily="34" charset="0"/>
              </a:rPr>
              <a:t>8 people: 0 messages</a:t>
            </a:r>
          </a:p>
          <a:p>
            <a:pPr algn="ctr"/>
            <a:r>
              <a:rPr lang="en-US" sz="1000" dirty="0">
                <a:solidFill>
                  <a:schemeClr val="tx1"/>
                </a:solidFill>
                <a:latin typeface="Source Sans Pro" panose="020B0503030403020204" pitchFamily="34" charset="0"/>
                <a:ea typeface="Source Sans Pro" panose="020B0503030403020204" pitchFamily="34" charset="0"/>
              </a:rPr>
              <a:t>27 people: &lt;5 messages</a:t>
            </a:r>
          </a:p>
          <a:p>
            <a:pPr algn="ctr"/>
            <a:r>
              <a:rPr lang="en-US" sz="1000" dirty="0">
                <a:solidFill>
                  <a:schemeClr val="tx1"/>
                </a:solidFill>
                <a:latin typeface="Source Sans Pro" panose="020B0503030403020204" pitchFamily="34" charset="0"/>
                <a:ea typeface="Source Sans Pro" panose="020B0503030403020204" pitchFamily="34" charset="0"/>
              </a:rPr>
              <a:t>40 people: &lt;10 messages</a:t>
            </a:r>
          </a:p>
        </p:txBody>
      </p:sp>
      <p:sp>
        <p:nvSpPr>
          <p:cNvPr id="11" name="Google Shape;98;p15">
            <a:extLst>
              <a:ext uri="{FF2B5EF4-FFF2-40B4-BE49-F238E27FC236}">
                <a16:creationId xmlns:a16="http://schemas.microsoft.com/office/drawing/2014/main" id="{A2DA9AFA-4332-DC17-C0CA-8E562E6AB545}"/>
              </a:ext>
            </a:extLst>
          </p:cNvPr>
          <p:cNvSpPr txBox="1">
            <a:spLocks/>
          </p:cNvSpPr>
          <p:nvPr/>
        </p:nvSpPr>
        <p:spPr>
          <a:xfrm>
            <a:off x="453648" y="3606068"/>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 dirty="0">
                <a:solidFill>
                  <a:schemeClr val="accent4">
                    <a:lumMod val="25000"/>
                  </a:schemeClr>
                </a:solidFill>
                <a:latin typeface="Source Sans Pro" panose="020B0503030403020204" pitchFamily="34" charset="0"/>
                <a:ea typeface="Source Sans Pro" panose="020B0503030403020204" pitchFamily="34" charset="0"/>
              </a:rPr>
              <a:t>Messages sent</a:t>
            </a:r>
          </a:p>
        </p:txBody>
      </p:sp>
      <p:sp>
        <p:nvSpPr>
          <p:cNvPr id="12" name="Google Shape;98;p15">
            <a:extLst>
              <a:ext uri="{FF2B5EF4-FFF2-40B4-BE49-F238E27FC236}">
                <a16:creationId xmlns:a16="http://schemas.microsoft.com/office/drawing/2014/main" id="{8E2FC95D-F2CF-0162-E5D4-B739C5B1A319}"/>
              </a:ext>
            </a:extLst>
          </p:cNvPr>
          <p:cNvSpPr txBox="1">
            <a:spLocks/>
          </p:cNvSpPr>
          <p:nvPr/>
        </p:nvSpPr>
        <p:spPr>
          <a:xfrm>
            <a:off x="6459737" y="3510473"/>
            <a:ext cx="2521224" cy="7469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600" dirty="0">
                <a:solidFill>
                  <a:schemeClr val="accent4">
                    <a:lumMod val="25000"/>
                  </a:schemeClr>
                </a:solidFill>
                <a:latin typeface="Source Sans Pro" panose="020B0503030403020204" pitchFamily="34" charset="0"/>
                <a:ea typeface="Source Sans Pro" panose="020B0503030403020204" pitchFamily="34" charset="0"/>
              </a:rPr>
              <a:t>Ego nudges</a:t>
            </a:r>
          </a:p>
        </p:txBody>
      </p:sp>
      <p:sp>
        <p:nvSpPr>
          <p:cNvPr id="13" name="Google Shape;98;p15">
            <a:extLst>
              <a:ext uri="{FF2B5EF4-FFF2-40B4-BE49-F238E27FC236}">
                <a16:creationId xmlns:a16="http://schemas.microsoft.com/office/drawing/2014/main" id="{B0C862AC-ADF6-F86C-33AE-CD1237E15558}"/>
              </a:ext>
            </a:extLst>
          </p:cNvPr>
          <p:cNvSpPr txBox="1">
            <a:spLocks/>
          </p:cNvSpPr>
          <p:nvPr/>
        </p:nvSpPr>
        <p:spPr>
          <a:xfrm>
            <a:off x="6740257" y="3747583"/>
            <a:ext cx="1884438" cy="8891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900" dirty="0">
                <a:solidFill>
                  <a:schemeClr val="tx1"/>
                </a:solidFill>
                <a:latin typeface="Source Sans Pro" panose="020B0503030403020204" pitchFamily="34" charset="0"/>
                <a:ea typeface="Source Sans Pro" panose="020B0503030403020204" pitchFamily="34" charset="0"/>
              </a:rPr>
              <a:t>Average number of follow-ups that the sender needs to send to receive a response from the receiver</a:t>
            </a:r>
          </a:p>
        </p:txBody>
      </p:sp>
    </p:spTree>
    <p:extLst>
      <p:ext uri="{BB962C8B-B14F-4D97-AF65-F5344CB8AC3E}">
        <p14:creationId xmlns:p14="http://schemas.microsoft.com/office/powerpoint/2010/main" val="1774000695"/>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1656</Words>
  <Application>Microsoft Office PowerPoint</Application>
  <PresentationFormat>Presentación en pantalla (16:9)</PresentationFormat>
  <Paragraphs>285</Paragraphs>
  <Slides>50</Slides>
  <Notes>50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50</vt:i4>
      </vt:variant>
    </vt:vector>
  </HeadingPairs>
  <TitlesOfParts>
    <vt:vector size="57" baseType="lpstr">
      <vt:lpstr>Arial</vt:lpstr>
      <vt:lpstr>Calibri</vt:lpstr>
      <vt:lpstr>Roboto Slab</vt:lpstr>
      <vt:lpstr>Nunito Sans</vt:lpstr>
      <vt:lpstr>Source Sans Pro</vt:lpstr>
      <vt:lpstr>Courier New</vt:lpstr>
      <vt:lpstr>Cordelia template</vt:lpstr>
      <vt:lpstr>Eelisa Water Study</vt:lpstr>
      <vt:lpstr>What do you think you know about your community?</vt:lpstr>
      <vt:lpstr>Index</vt:lpstr>
      <vt:lpstr>Introduction</vt:lpstr>
      <vt:lpstr>Scope of email analysis</vt:lpstr>
      <vt:lpstr>Data handling process</vt:lpstr>
      <vt:lpstr>Initial concepts</vt:lpstr>
      <vt:lpstr>Insights</vt:lpstr>
      <vt:lpstr>1</vt:lpstr>
      <vt:lpstr>2</vt:lpstr>
      <vt:lpstr>3</vt:lpstr>
      <vt:lpstr>4</vt:lpstr>
      <vt:lpstr>5</vt:lpstr>
      <vt:lpstr>6</vt:lpstr>
      <vt:lpstr>7</vt:lpstr>
      <vt:lpstr>8</vt:lpstr>
      <vt:lpstr>Advice to enhance</vt:lpstr>
      <vt:lpstr>Presentación de PowerPoint</vt:lpstr>
      <vt:lpstr>Presentación de PowerPoint</vt:lpstr>
      <vt:lpstr>Presentación de PowerPoint</vt:lpstr>
      <vt:lpstr>Presentación de PowerPoint</vt:lpstr>
      <vt:lpstr>Presentación de PowerPoint</vt:lpstr>
      <vt:lpstr>6</vt:lpstr>
      <vt:lpstr>7</vt:lpstr>
      <vt:lpstr>Community Metrics</vt:lpstr>
      <vt:lpstr>Eelisa Water Network</vt:lpstr>
      <vt:lpstr>Number of edges over time</vt:lpstr>
      <vt:lpstr>Word Cloud</vt:lpstr>
      <vt:lpstr>Contribution Index</vt:lpstr>
      <vt:lpstr>Contribution Index</vt:lpstr>
      <vt:lpstr>Contribution Index Oscillation</vt:lpstr>
      <vt:lpstr>Betweenness</vt:lpstr>
      <vt:lpstr>Betweenness</vt:lpstr>
      <vt:lpstr>Betweenness Oscillation</vt:lpstr>
      <vt:lpstr>Emotions</vt:lpstr>
      <vt:lpstr>Eelisa Water Network</vt:lpstr>
      <vt:lpstr>Emotions over time</vt:lpstr>
      <vt:lpstr>Alternative Realities</vt:lpstr>
      <vt:lpstr>Alternative Realities explanation</vt:lpstr>
      <vt:lpstr>Eelisa Water Network</vt:lpstr>
      <vt:lpstr>Alternative Realities over time</vt:lpstr>
      <vt:lpstr>Alternative Realities Radar</vt:lpstr>
      <vt:lpstr>Groupflow</vt:lpstr>
      <vt:lpstr>Groupflow explanation</vt:lpstr>
      <vt:lpstr>Eelisa Water Network</vt:lpstr>
      <vt:lpstr>Groupflow over time</vt:lpstr>
      <vt:lpstr>Happiness - Beeflow</vt:lpstr>
      <vt:lpstr>Summary</vt:lpstr>
      <vt:lpstr>Insights</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Álvaro Francisco Gil</dc:creator>
  <cp:lastModifiedBy>Álvaro</cp:lastModifiedBy>
  <cp:revision>25</cp:revision>
  <dcterms:modified xsi:type="dcterms:W3CDTF">2023-06-28T07:53:09Z</dcterms:modified>
</cp:coreProperties>
</file>